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256" r:id="rId5"/>
    <p:sldId id="257" r:id="rId6"/>
  </p:sldIdLst>
  <p:sldSz cx="32918400" cy="41148000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3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3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3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3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40" userDrawn="1">
          <p15:clr>
            <a:srgbClr val="A4A3A4"/>
          </p15:clr>
        </p15:guide>
        <p15:guide id="2" pos="1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1"/>
    <a:srgbClr val="D6AD00"/>
    <a:srgbClr val="DEB400"/>
    <a:srgbClr val="FF9900"/>
    <a:srgbClr val="F3F3F3"/>
    <a:srgbClr val="FF9933"/>
    <a:srgbClr val="FFF2D9"/>
    <a:srgbClr val="172487"/>
    <a:srgbClr val="FFCC00"/>
    <a:srgbClr val="FFF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43"/>
    <p:restoredTop sz="94648"/>
  </p:normalViewPr>
  <p:slideViewPr>
    <p:cSldViewPr snapToGrid="0">
      <p:cViewPr>
        <p:scale>
          <a:sx n="45" d="100"/>
          <a:sy n="45" d="100"/>
        </p:scale>
        <p:origin x="328" y="144"/>
      </p:cViewPr>
      <p:guideLst>
        <p:guide orient="horz" pos="11940"/>
        <p:guide pos="1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751" cy="464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62" tIns="46132" rIns="92262" bIns="46132" numCol="1" anchor="t" anchorCtr="0" compatLnSpc="1">
            <a:prstTxWarp prst="textNoShape">
              <a:avLst/>
            </a:prstTxWarp>
          </a:bodyPr>
          <a:lstStyle>
            <a:lvl1pPr defTabSz="923200">
              <a:defRPr sz="1200"/>
            </a:lvl1pPr>
          </a:lstStyle>
          <a:p>
            <a:endParaRPr lang="en-US"/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49" y="0"/>
            <a:ext cx="2971751" cy="464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62" tIns="46132" rIns="92262" bIns="46132" numCol="1" anchor="t" anchorCtr="0" compatLnSpc="1">
            <a:prstTxWarp prst="textNoShape">
              <a:avLst/>
            </a:prstTxWarp>
          </a:bodyPr>
          <a:lstStyle>
            <a:lvl1pPr algn="r" defTabSz="923200">
              <a:defRPr sz="1200"/>
            </a:lvl1pPr>
          </a:lstStyle>
          <a:p>
            <a:endParaRPr lang="en-US"/>
          </a:p>
        </p:txBody>
      </p:sp>
      <p:sp>
        <p:nvSpPr>
          <p:cNvPr id="4100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606"/>
            <a:ext cx="2971751" cy="464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62" tIns="46132" rIns="92262" bIns="46132" numCol="1" anchor="b" anchorCtr="0" compatLnSpc="1">
            <a:prstTxWarp prst="textNoShape">
              <a:avLst/>
            </a:prstTxWarp>
          </a:bodyPr>
          <a:lstStyle>
            <a:lvl1pPr defTabSz="923200">
              <a:defRPr sz="1200"/>
            </a:lvl1pPr>
          </a:lstStyle>
          <a:p>
            <a:endParaRPr lang="en-US"/>
          </a:p>
        </p:txBody>
      </p:sp>
      <p:sp>
        <p:nvSpPr>
          <p:cNvPr id="4101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49" y="8831606"/>
            <a:ext cx="2971751" cy="464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62" tIns="46132" rIns="92262" bIns="46132" numCol="1" anchor="b" anchorCtr="0" compatLnSpc="1">
            <a:prstTxWarp prst="textNoShape">
              <a:avLst/>
            </a:prstTxWarp>
          </a:bodyPr>
          <a:lstStyle>
            <a:lvl1pPr algn="r" defTabSz="923200">
              <a:defRPr sz="1200"/>
            </a:lvl1pPr>
          </a:lstStyle>
          <a:p>
            <a:fld id="{EF5CCF25-47EE-43CE-834D-D3ABFE0A203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214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751" cy="464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40" tIns="46320" rIns="92640" bIns="46320" numCol="1" anchor="t" anchorCtr="0" compatLnSpc="1">
            <a:prstTxWarp prst="textNoShape">
              <a:avLst/>
            </a:prstTxWarp>
          </a:bodyPr>
          <a:lstStyle>
            <a:lvl1pPr defTabSz="926472">
              <a:defRPr sz="1200"/>
            </a:lvl1pPr>
          </a:lstStyle>
          <a:p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504" y="0"/>
            <a:ext cx="2972042" cy="464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40" tIns="46320" rIns="92640" bIns="46320" numCol="1" anchor="t" anchorCtr="0" compatLnSpc="1">
            <a:prstTxWarp prst="textNoShape">
              <a:avLst/>
            </a:prstTxWarp>
          </a:bodyPr>
          <a:lstStyle>
            <a:lvl1pPr algn="r" defTabSz="926472">
              <a:defRPr sz="1200"/>
            </a:lvl1pPr>
          </a:lstStyle>
          <a:p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035175" y="696913"/>
            <a:ext cx="278765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945" y="4415673"/>
            <a:ext cx="5486400" cy="4183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40" tIns="46320" rIns="92640" bIns="463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0040"/>
            <a:ext cx="2971751" cy="464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40" tIns="46320" rIns="92640" bIns="46320" numCol="1" anchor="b" anchorCtr="0" compatLnSpc="1">
            <a:prstTxWarp prst="textNoShape">
              <a:avLst/>
            </a:prstTxWarp>
          </a:bodyPr>
          <a:lstStyle>
            <a:lvl1pPr defTabSz="926472">
              <a:defRPr sz="1200"/>
            </a:lvl1pPr>
          </a:lstStyle>
          <a:p>
            <a:endParaRPr lang="en-US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504" y="8830040"/>
            <a:ext cx="2972042" cy="464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40" tIns="46320" rIns="92640" bIns="46320" numCol="1" anchor="b" anchorCtr="0" compatLnSpc="1">
            <a:prstTxWarp prst="textNoShape">
              <a:avLst/>
            </a:prstTxWarp>
          </a:bodyPr>
          <a:lstStyle>
            <a:lvl1pPr algn="r" defTabSz="926472">
              <a:defRPr sz="1200"/>
            </a:lvl1pPr>
          </a:lstStyle>
          <a:p>
            <a:fld id="{C3CFB65C-2BBE-4205-AE56-6A7234D718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233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C3E5EB-D55C-423D-87D1-5D9017E92F28}" type="slidenum">
              <a:rPr lang="en-US"/>
              <a:pPr/>
              <a:t>1</a:t>
            </a:fld>
            <a:endParaRPr lang="en-US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035175" y="696913"/>
            <a:ext cx="2787650" cy="3486150"/>
          </a:xfrm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746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9356" y="12783350"/>
            <a:ext cx="27979688" cy="8818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526" y="23316413"/>
            <a:ext cx="23043356" cy="10517187"/>
          </a:xfrm>
        </p:spPr>
        <p:txBody>
          <a:bodyPr/>
          <a:lstStyle>
            <a:lvl1pPr marL="0" indent="0" algn="ctr">
              <a:buNone/>
              <a:defRPr/>
            </a:lvl1pPr>
            <a:lvl2pPr marL="385755" indent="0" algn="ctr">
              <a:buNone/>
              <a:defRPr/>
            </a:lvl2pPr>
            <a:lvl3pPr marL="771510" indent="0" algn="ctr">
              <a:buNone/>
              <a:defRPr/>
            </a:lvl3pPr>
            <a:lvl4pPr marL="1157264" indent="0" algn="ctr">
              <a:buNone/>
              <a:defRPr/>
            </a:lvl4pPr>
            <a:lvl5pPr marL="1543019" indent="0" algn="ctr">
              <a:buNone/>
              <a:defRPr/>
            </a:lvl5pPr>
            <a:lvl6pPr marL="1928774" indent="0" algn="ctr">
              <a:buNone/>
              <a:defRPr/>
            </a:lvl6pPr>
            <a:lvl7pPr marL="2314529" indent="0" algn="ctr">
              <a:buNone/>
              <a:defRPr/>
            </a:lvl7pPr>
            <a:lvl8pPr marL="2700284" indent="0" algn="ctr">
              <a:buNone/>
              <a:defRPr/>
            </a:lvl8pPr>
            <a:lvl9pPr marL="308603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7BFC1C-51C4-48CD-8368-3B775DD1D52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32629F-4880-4F1D-98FA-07905DFEBCD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7269" y="1649023"/>
            <a:ext cx="7405688" cy="351095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6638" y="1649023"/>
            <a:ext cx="22106334" cy="351095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ADEBBA-9CC1-4159-9FB5-85CAA334D2E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18ADBB-5114-4352-B1C0-FD45638270E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6" y="26441799"/>
            <a:ext cx="27980879" cy="8171656"/>
          </a:xfrm>
        </p:spPr>
        <p:txBody>
          <a:bodyPr anchor="t"/>
          <a:lstStyle>
            <a:lvl1pPr algn="l">
              <a:defRPr sz="3375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6" y="17440674"/>
            <a:ext cx="27980879" cy="9001125"/>
          </a:xfrm>
        </p:spPr>
        <p:txBody>
          <a:bodyPr anchor="b"/>
          <a:lstStyle>
            <a:lvl1pPr marL="0" indent="0">
              <a:buNone/>
              <a:defRPr sz="1688"/>
            </a:lvl1pPr>
            <a:lvl2pPr marL="385755" indent="0">
              <a:buNone/>
              <a:defRPr sz="1519"/>
            </a:lvl2pPr>
            <a:lvl3pPr marL="771510" indent="0">
              <a:buNone/>
              <a:defRPr sz="1350"/>
            </a:lvl3pPr>
            <a:lvl4pPr marL="1157264" indent="0">
              <a:buNone/>
              <a:defRPr sz="1182"/>
            </a:lvl4pPr>
            <a:lvl5pPr marL="1543019" indent="0">
              <a:buNone/>
              <a:defRPr sz="1182"/>
            </a:lvl5pPr>
            <a:lvl6pPr marL="1928774" indent="0">
              <a:buNone/>
              <a:defRPr sz="1182"/>
            </a:lvl6pPr>
            <a:lvl7pPr marL="2314529" indent="0">
              <a:buNone/>
              <a:defRPr sz="1182"/>
            </a:lvl7pPr>
            <a:lvl8pPr marL="2700284" indent="0">
              <a:buNone/>
              <a:defRPr sz="1182"/>
            </a:lvl8pPr>
            <a:lvl9pPr marL="3086038" indent="0">
              <a:buNone/>
              <a:defRPr sz="118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6CBC6C-7C36-44D4-83A1-FEB2AA0005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6638" y="9602392"/>
            <a:ext cx="14755415" cy="27156172"/>
          </a:xfrm>
        </p:spPr>
        <p:txBody>
          <a:bodyPr/>
          <a:lstStyle>
            <a:lvl1pPr>
              <a:defRPr sz="2363"/>
            </a:lvl1pPr>
            <a:lvl2pPr>
              <a:defRPr sz="2025"/>
            </a:lvl2pPr>
            <a:lvl3pPr>
              <a:defRPr sz="1688"/>
            </a:lvl3pPr>
            <a:lvl4pPr>
              <a:defRPr sz="1519"/>
            </a:lvl4pPr>
            <a:lvl5pPr>
              <a:defRPr sz="1519"/>
            </a:lvl5pPr>
            <a:lvl6pPr>
              <a:defRPr sz="1519"/>
            </a:lvl6pPr>
            <a:lvl7pPr>
              <a:defRPr sz="1519"/>
            </a:lvl7pPr>
            <a:lvl8pPr>
              <a:defRPr sz="1519"/>
            </a:lvl8pPr>
            <a:lvl9pPr>
              <a:defRPr sz="151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16351" y="9602392"/>
            <a:ext cx="14756606" cy="27156172"/>
          </a:xfrm>
        </p:spPr>
        <p:txBody>
          <a:bodyPr/>
          <a:lstStyle>
            <a:lvl1pPr>
              <a:defRPr sz="2363"/>
            </a:lvl1pPr>
            <a:lvl2pPr>
              <a:defRPr sz="2025"/>
            </a:lvl2pPr>
            <a:lvl3pPr>
              <a:defRPr sz="1688"/>
            </a:lvl3pPr>
            <a:lvl4pPr>
              <a:defRPr sz="1519"/>
            </a:lvl4pPr>
            <a:lvl5pPr>
              <a:defRPr sz="1519"/>
            </a:lvl5pPr>
            <a:lvl6pPr>
              <a:defRPr sz="1519"/>
            </a:lvl6pPr>
            <a:lvl7pPr>
              <a:defRPr sz="1519"/>
            </a:lvl7pPr>
            <a:lvl8pPr>
              <a:defRPr sz="1519"/>
            </a:lvl8pPr>
            <a:lvl9pPr>
              <a:defRPr sz="151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8F89A4-77BF-4B56-B5F8-490FDB395DA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448" y="1647031"/>
            <a:ext cx="29627513" cy="6858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448" y="9211476"/>
            <a:ext cx="14544675" cy="3837781"/>
          </a:xfrm>
        </p:spPr>
        <p:txBody>
          <a:bodyPr anchor="b"/>
          <a:lstStyle>
            <a:lvl1pPr marL="0" indent="0">
              <a:buNone/>
              <a:defRPr sz="2025" b="1"/>
            </a:lvl1pPr>
            <a:lvl2pPr marL="385755" indent="0">
              <a:buNone/>
              <a:defRPr sz="1688" b="1"/>
            </a:lvl2pPr>
            <a:lvl3pPr marL="771510" indent="0">
              <a:buNone/>
              <a:defRPr sz="1519" b="1"/>
            </a:lvl3pPr>
            <a:lvl4pPr marL="1157264" indent="0">
              <a:buNone/>
              <a:defRPr sz="1350" b="1"/>
            </a:lvl4pPr>
            <a:lvl5pPr marL="1543019" indent="0">
              <a:buNone/>
              <a:defRPr sz="1350" b="1"/>
            </a:lvl5pPr>
            <a:lvl6pPr marL="1928774" indent="0">
              <a:buNone/>
              <a:defRPr sz="1350" b="1"/>
            </a:lvl6pPr>
            <a:lvl7pPr marL="2314529" indent="0">
              <a:buNone/>
              <a:defRPr sz="1350" b="1"/>
            </a:lvl7pPr>
            <a:lvl8pPr marL="2700284" indent="0">
              <a:buNone/>
              <a:defRPr sz="1350" b="1"/>
            </a:lvl8pPr>
            <a:lvl9pPr marL="3086038" indent="0">
              <a:buNone/>
              <a:defRPr sz="13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448" y="13049252"/>
            <a:ext cx="14544675" cy="23707328"/>
          </a:xfrm>
        </p:spPr>
        <p:txBody>
          <a:bodyPr/>
          <a:lstStyle>
            <a:lvl1pPr>
              <a:defRPr sz="2025"/>
            </a:lvl1pPr>
            <a:lvl2pPr>
              <a:defRPr sz="1688"/>
            </a:lvl2pPr>
            <a:lvl3pPr>
              <a:defRPr sz="1519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329" y="9211476"/>
            <a:ext cx="14550628" cy="3837781"/>
          </a:xfrm>
        </p:spPr>
        <p:txBody>
          <a:bodyPr anchor="b"/>
          <a:lstStyle>
            <a:lvl1pPr marL="0" indent="0">
              <a:buNone/>
              <a:defRPr sz="2025" b="1"/>
            </a:lvl1pPr>
            <a:lvl2pPr marL="385755" indent="0">
              <a:buNone/>
              <a:defRPr sz="1688" b="1"/>
            </a:lvl2pPr>
            <a:lvl3pPr marL="771510" indent="0">
              <a:buNone/>
              <a:defRPr sz="1519" b="1"/>
            </a:lvl3pPr>
            <a:lvl4pPr marL="1157264" indent="0">
              <a:buNone/>
              <a:defRPr sz="1350" b="1"/>
            </a:lvl4pPr>
            <a:lvl5pPr marL="1543019" indent="0">
              <a:buNone/>
              <a:defRPr sz="1350" b="1"/>
            </a:lvl5pPr>
            <a:lvl6pPr marL="1928774" indent="0">
              <a:buNone/>
              <a:defRPr sz="1350" b="1"/>
            </a:lvl6pPr>
            <a:lvl7pPr marL="2314529" indent="0">
              <a:buNone/>
              <a:defRPr sz="1350" b="1"/>
            </a:lvl7pPr>
            <a:lvl8pPr marL="2700284" indent="0">
              <a:buNone/>
              <a:defRPr sz="1350" b="1"/>
            </a:lvl8pPr>
            <a:lvl9pPr marL="3086038" indent="0">
              <a:buNone/>
              <a:defRPr sz="135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329" y="13049252"/>
            <a:ext cx="14550628" cy="23707328"/>
          </a:xfrm>
        </p:spPr>
        <p:txBody>
          <a:bodyPr/>
          <a:lstStyle>
            <a:lvl1pPr>
              <a:defRPr sz="2025"/>
            </a:lvl1pPr>
            <a:lvl2pPr>
              <a:defRPr sz="1688"/>
            </a:lvl2pPr>
            <a:lvl3pPr>
              <a:defRPr sz="1519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2D89AC-E1E9-489F-BE8D-4CC5512ADD6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185CE6-9C00-468A-84E3-80F92FF3A2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99C353-9A08-4A5B-AB6A-831D641841A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448" y="1639095"/>
            <a:ext cx="10829925" cy="6971110"/>
          </a:xfrm>
        </p:spPr>
        <p:txBody>
          <a:bodyPr anchor="b"/>
          <a:lstStyle>
            <a:lvl1pPr algn="l">
              <a:defRPr sz="168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656" y="1639101"/>
            <a:ext cx="18402300" cy="35117485"/>
          </a:xfrm>
        </p:spPr>
        <p:txBody>
          <a:bodyPr/>
          <a:lstStyle>
            <a:lvl1pPr>
              <a:defRPr sz="2700"/>
            </a:lvl1pPr>
            <a:lvl2pPr>
              <a:defRPr sz="2363"/>
            </a:lvl2pPr>
            <a:lvl3pPr>
              <a:defRPr sz="2025"/>
            </a:lvl3pPr>
            <a:lvl4pPr>
              <a:defRPr sz="1688"/>
            </a:lvl4pPr>
            <a:lvl5pPr>
              <a:defRPr sz="1688"/>
            </a:lvl5pPr>
            <a:lvl6pPr>
              <a:defRPr sz="1688"/>
            </a:lvl6pPr>
            <a:lvl7pPr>
              <a:defRPr sz="1688"/>
            </a:lvl7pPr>
            <a:lvl8pPr>
              <a:defRPr sz="1688"/>
            </a:lvl8pPr>
            <a:lvl9pPr>
              <a:defRPr sz="168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448" y="8610209"/>
            <a:ext cx="10829925" cy="28146375"/>
          </a:xfrm>
        </p:spPr>
        <p:txBody>
          <a:bodyPr/>
          <a:lstStyle>
            <a:lvl1pPr marL="0" indent="0">
              <a:buNone/>
              <a:defRPr sz="1182"/>
            </a:lvl1pPr>
            <a:lvl2pPr marL="385755" indent="0">
              <a:buNone/>
              <a:defRPr sz="1013"/>
            </a:lvl2pPr>
            <a:lvl3pPr marL="771510" indent="0">
              <a:buNone/>
              <a:defRPr sz="844"/>
            </a:lvl3pPr>
            <a:lvl4pPr marL="1157264" indent="0">
              <a:buNone/>
              <a:defRPr sz="760"/>
            </a:lvl4pPr>
            <a:lvl5pPr marL="1543019" indent="0">
              <a:buNone/>
              <a:defRPr sz="760"/>
            </a:lvl5pPr>
            <a:lvl6pPr marL="1928774" indent="0">
              <a:buNone/>
              <a:defRPr sz="760"/>
            </a:lvl6pPr>
            <a:lvl7pPr marL="2314529" indent="0">
              <a:buNone/>
              <a:defRPr sz="760"/>
            </a:lvl7pPr>
            <a:lvl8pPr marL="2700284" indent="0">
              <a:buNone/>
              <a:defRPr sz="760"/>
            </a:lvl8pPr>
            <a:lvl9pPr marL="3086038" indent="0">
              <a:buNone/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DF7049-135E-462B-9EF6-B6C53432771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998" y="28803205"/>
            <a:ext cx="19751278" cy="3401219"/>
          </a:xfrm>
        </p:spPr>
        <p:txBody>
          <a:bodyPr anchor="b"/>
          <a:lstStyle>
            <a:lvl1pPr algn="l">
              <a:defRPr sz="168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1998" y="3677049"/>
            <a:ext cx="19751278" cy="24687608"/>
          </a:xfrm>
        </p:spPr>
        <p:txBody>
          <a:bodyPr/>
          <a:lstStyle>
            <a:lvl1pPr marL="0" indent="0">
              <a:buNone/>
              <a:defRPr sz="2700"/>
            </a:lvl1pPr>
            <a:lvl2pPr marL="385755" indent="0">
              <a:buNone/>
              <a:defRPr sz="2363"/>
            </a:lvl2pPr>
            <a:lvl3pPr marL="771510" indent="0">
              <a:buNone/>
              <a:defRPr sz="2025"/>
            </a:lvl3pPr>
            <a:lvl4pPr marL="1157264" indent="0">
              <a:buNone/>
              <a:defRPr sz="1688"/>
            </a:lvl4pPr>
            <a:lvl5pPr marL="1543019" indent="0">
              <a:buNone/>
              <a:defRPr sz="1688"/>
            </a:lvl5pPr>
            <a:lvl6pPr marL="1928774" indent="0">
              <a:buNone/>
              <a:defRPr sz="1688"/>
            </a:lvl6pPr>
            <a:lvl7pPr marL="2314529" indent="0">
              <a:buNone/>
              <a:defRPr sz="1688"/>
            </a:lvl7pPr>
            <a:lvl8pPr marL="2700284" indent="0">
              <a:buNone/>
              <a:defRPr sz="1688"/>
            </a:lvl8pPr>
            <a:lvl9pPr marL="3086038" indent="0">
              <a:buNone/>
              <a:defRPr sz="1688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1998" y="32204430"/>
            <a:ext cx="19751278" cy="4827983"/>
          </a:xfrm>
        </p:spPr>
        <p:txBody>
          <a:bodyPr/>
          <a:lstStyle>
            <a:lvl1pPr marL="0" indent="0">
              <a:buNone/>
              <a:defRPr sz="1182"/>
            </a:lvl1pPr>
            <a:lvl2pPr marL="385755" indent="0">
              <a:buNone/>
              <a:defRPr sz="1013"/>
            </a:lvl2pPr>
            <a:lvl3pPr marL="771510" indent="0">
              <a:buNone/>
              <a:defRPr sz="844"/>
            </a:lvl3pPr>
            <a:lvl4pPr marL="1157264" indent="0">
              <a:buNone/>
              <a:defRPr sz="760"/>
            </a:lvl4pPr>
            <a:lvl5pPr marL="1543019" indent="0">
              <a:buNone/>
              <a:defRPr sz="760"/>
            </a:lvl5pPr>
            <a:lvl6pPr marL="1928774" indent="0">
              <a:buNone/>
              <a:defRPr sz="760"/>
            </a:lvl6pPr>
            <a:lvl7pPr marL="2314529" indent="0">
              <a:buNone/>
              <a:defRPr sz="760"/>
            </a:lvl7pPr>
            <a:lvl8pPr marL="2700284" indent="0">
              <a:buNone/>
              <a:defRPr sz="760"/>
            </a:lvl8pPr>
            <a:lvl9pPr marL="3086038" indent="0">
              <a:buNone/>
              <a:defRPr sz="7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175D91-4A2C-48AD-9B17-3E615880DD7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46635" y="1649017"/>
            <a:ext cx="2962632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70253" tIns="235127" rIns="470253" bIns="23512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46635" y="9602392"/>
            <a:ext cx="29626322" cy="27156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70253" tIns="235127" rIns="470253" bIns="2351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46635" y="37472937"/>
            <a:ext cx="7680722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70253" tIns="235127" rIns="470253" bIns="235127" numCol="1" anchor="t" anchorCtr="0" compatLnSpc="1">
            <a:prstTxWarp prst="textNoShape">
              <a:avLst/>
            </a:prstTxWarp>
          </a:bodyPr>
          <a:lstStyle>
            <a:lvl1pPr defTabSz="3968721">
              <a:defRPr sz="6075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247835" y="37472937"/>
            <a:ext cx="10423922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70253" tIns="235127" rIns="470253" bIns="235127" numCol="1" anchor="t" anchorCtr="0" compatLnSpc="1">
            <a:prstTxWarp prst="textNoShape">
              <a:avLst/>
            </a:prstTxWarp>
          </a:bodyPr>
          <a:lstStyle>
            <a:lvl1pPr algn="ctr" defTabSz="3968721">
              <a:defRPr sz="6075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3592235" y="37472937"/>
            <a:ext cx="7680722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70253" tIns="235127" rIns="470253" bIns="235127" numCol="1" anchor="t" anchorCtr="0" compatLnSpc="1">
            <a:prstTxWarp prst="textNoShape">
              <a:avLst/>
            </a:prstTxWarp>
          </a:bodyPr>
          <a:lstStyle>
            <a:lvl1pPr algn="r" defTabSz="3968721">
              <a:defRPr sz="6075"/>
            </a:lvl1pPr>
          </a:lstStyle>
          <a:p>
            <a:fld id="{839BE589-2F77-48DA-86A9-1208E446A4D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968721" rtl="0" fontAlgn="base">
        <a:spcBef>
          <a:spcPct val="0"/>
        </a:spcBef>
        <a:spcAft>
          <a:spcPct val="0"/>
        </a:spcAft>
        <a:defRPr sz="19153">
          <a:solidFill>
            <a:schemeClr val="tx2"/>
          </a:solidFill>
          <a:latin typeface="+mj-lt"/>
          <a:ea typeface="+mj-ea"/>
          <a:cs typeface="+mj-cs"/>
        </a:defRPr>
      </a:lvl1pPr>
      <a:lvl2pPr algn="ctr" defTabSz="3968721" rtl="0" fontAlgn="base">
        <a:spcBef>
          <a:spcPct val="0"/>
        </a:spcBef>
        <a:spcAft>
          <a:spcPct val="0"/>
        </a:spcAft>
        <a:defRPr sz="19153">
          <a:solidFill>
            <a:schemeClr val="tx2"/>
          </a:solidFill>
          <a:latin typeface="Arial" charset="0"/>
        </a:defRPr>
      </a:lvl2pPr>
      <a:lvl3pPr algn="ctr" defTabSz="3968721" rtl="0" fontAlgn="base">
        <a:spcBef>
          <a:spcPct val="0"/>
        </a:spcBef>
        <a:spcAft>
          <a:spcPct val="0"/>
        </a:spcAft>
        <a:defRPr sz="19153">
          <a:solidFill>
            <a:schemeClr val="tx2"/>
          </a:solidFill>
          <a:latin typeface="Arial" charset="0"/>
        </a:defRPr>
      </a:lvl3pPr>
      <a:lvl4pPr algn="ctr" defTabSz="3968721" rtl="0" fontAlgn="base">
        <a:spcBef>
          <a:spcPct val="0"/>
        </a:spcBef>
        <a:spcAft>
          <a:spcPct val="0"/>
        </a:spcAft>
        <a:defRPr sz="19153">
          <a:solidFill>
            <a:schemeClr val="tx2"/>
          </a:solidFill>
          <a:latin typeface="Arial" charset="0"/>
        </a:defRPr>
      </a:lvl4pPr>
      <a:lvl5pPr algn="ctr" defTabSz="3968721" rtl="0" fontAlgn="base">
        <a:spcBef>
          <a:spcPct val="0"/>
        </a:spcBef>
        <a:spcAft>
          <a:spcPct val="0"/>
        </a:spcAft>
        <a:defRPr sz="19153">
          <a:solidFill>
            <a:schemeClr val="tx2"/>
          </a:solidFill>
          <a:latin typeface="Arial" charset="0"/>
        </a:defRPr>
      </a:lvl5pPr>
      <a:lvl6pPr marL="385755" algn="ctr" defTabSz="3968721" rtl="0" fontAlgn="base">
        <a:spcBef>
          <a:spcPct val="0"/>
        </a:spcBef>
        <a:spcAft>
          <a:spcPct val="0"/>
        </a:spcAft>
        <a:defRPr sz="19153">
          <a:solidFill>
            <a:schemeClr val="tx2"/>
          </a:solidFill>
          <a:latin typeface="Arial" charset="0"/>
        </a:defRPr>
      </a:lvl6pPr>
      <a:lvl7pPr marL="771510" algn="ctr" defTabSz="3968721" rtl="0" fontAlgn="base">
        <a:spcBef>
          <a:spcPct val="0"/>
        </a:spcBef>
        <a:spcAft>
          <a:spcPct val="0"/>
        </a:spcAft>
        <a:defRPr sz="19153">
          <a:solidFill>
            <a:schemeClr val="tx2"/>
          </a:solidFill>
          <a:latin typeface="Arial" charset="0"/>
        </a:defRPr>
      </a:lvl7pPr>
      <a:lvl8pPr marL="1157264" algn="ctr" defTabSz="3968721" rtl="0" fontAlgn="base">
        <a:spcBef>
          <a:spcPct val="0"/>
        </a:spcBef>
        <a:spcAft>
          <a:spcPct val="0"/>
        </a:spcAft>
        <a:defRPr sz="19153">
          <a:solidFill>
            <a:schemeClr val="tx2"/>
          </a:solidFill>
          <a:latin typeface="Arial" charset="0"/>
        </a:defRPr>
      </a:lvl8pPr>
      <a:lvl9pPr marL="1543019" algn="ctr" defTabSz="3968721" rtl="0" fontAlgn="base">
        <a:spcBef>
          <a:spcPct val="0"/>
        </a:spcBef>
        <a:spcAft>
          <a:spcPct val="0"/>
        </a:spcAft>
        <a:defRPr sz="19153">
          <a:solidFill>
            <a:schemeClr val="tx2"/>
          </a:solidFill>
          <a:latin typeface="Arial" charset="0"/>
        </a:defRPr>
      </a:lvl9pPr>
    </p:titleStyle>
    <p:bodyStyle>
      <a:lvl1pPr marL="1489442" indent="-1489442" algn="l" defTabSz="3968721" rtl="0" fontAlgn="base">
        <a:spcBef>
          <a:spcPct val="20000"/>
        </a:spcBef>
        <a:spcAft>
          <a:spcPct val="0"/>
        </a:spcAft>
        <a:buChar char="•"/>
        <a:defRPr sz="13922">
          <a:solidFill>
            <a:schemeClr val="tx1"/>
          </a:solidFill>
          <a:latin typeface="+mn-lt"/>
          <a:ea typeface="+mn-ea"/>
          <a:cs typeface="+mn-cs"/>
        </a:defRPr>
      </a:lvl1pPr>
      <a:lvl2pPr marL="3225339" indent="-1241650" algn="l" defTabSz="3968721" rtl="0" fontAlgn="base">
        <a:spcBef>
          <a:spcPct val="20000"/>
        </a:spcBef>
        <a:spcAft>
          <a:spcPct val="0"/>
        </a:spcAft>
        <a:buChar char="–"/>
        <a:defRPr sz="12150">
          <a:solidFill>
            <a:schemeClr val="tx1"/>
          </a:solidFill>
          <a:latin typeface="+mn-lt"/>
        </a:defRPr>
      </a:lvl2pPr>
      <a:lvl3pPr marL="4961236" indent="-992516" algn="l" defTabSz="3968721" rtl="0" fontAlgn="base">
        <a:spcBef>
          <a:spcPct val="20000"/>
        </a:spcBef>
        <a:spcAft>
          <a:spcPct val="0"/>
        </a:spcAft>
        <a:buChar char="•"/>
        <a:defRPr sz="10378">
          <a:solidFill>
            <a:schemeClr val="tx1"/>
          </a:solidFill>
          <a:latin typeface="+mn-lt"/>
        </a:defRPr>
      </a:lvl3pPr>
      <a:lvl4pPr marL="6943586" indent="-992516" algn="l" defTabSz="3968721" rtl="0" fontAlgn="base">
        <a:spcBef>
          <a:spcPct val="20000"/>
        </a:spcBef>
        <a:spcAft>
          <a:spcPct val="0"/>
        </a:spcAft>
        <a:buChar char="–"/>
        <a:defRPr sz="8775">
          <a:solidFill>
            <a:schemeClr val="tx1"/>
          </a:solidFill>
          <a:latin typeface="+mn-lt"/>
        </a:defRPr>
      </a:lvl4pPr>
      <a:lvl5pPr marL="8927276" indent="-991175" algn="l" defTabSz="3968721" rtl="0" fontAlgn="base">
        <a:spcBef>
          <a:spcPct val="20000"/>
        </a:spcBef>
        <a:spcAft>
          <a:spcPct val="0"/>
        </a:spcAft>
        <a:buChar char="»"/>
        <a:defRPr sz="8775">
          <a:solidFill>
            <a:schemeClr val="tx1"/>
          </a:solidFill>
          <a:latin typeface="+mn-lt"/>
        </a:defRPr>
      </a:lvl5pPr>
      <a:lvl6pPr marL="9313032" indent="-991175" algn="l" defTabSz="3968721" rtl="0" fontAlgn="base">
        <a:spcBef>
          <a:spcPct val="20000"/>
        </a:spcBef>
        <a:spcAft>
          <a:spcPct val="0"/>
        </a:spcAft>
        <a:buChar char="»"/>
        <a:defRPr sz="8775">
          <a:solidFill>
            <a:schemeClr val="tx1"/>
          </a:solidFill>
          <a:latin typeface="+mn-lt"/>
        </a:defRPr>
      </a:lvl6pPr>
      <a:lvl7pPr marL="9698786" indent="-991175" algn="l" defTabSz="3968721" rtl="0" fontAlgn="base">
        <a:spcBef>
          <a:spcPct val="20000"/>
        </a:spcBef>
        <a:spcAft>
          <a:spcPct val="0"/>
        </a:spcAft>
        <a:buChar char="»"/>
        <a:defRPr sz="8775">
          <a:solidFill>
            <a:schemeClr val="tx1"/>
          </a:solidFill>
          <a:latin typeface="+mn-lt"/>
        </a:defRPr>
      </a:lvl7pPr>
      <a:lvl8pPr marL="10084541" indent="-991175" algn="l" defTabSz="3968721" rtl="0" fontAlgn="base">
        <a:spcBef>
          <a:spcPct val="20000"/>
        </a:spcBef>
        <a:spcAft>
          <a:spcPct val="0"/>
        </a:spcAft>
        <a:buChar char="»"/>
        <a:defRPr sz="8775">
          <a:solidFill>
            <a:schemeClr val="tx1"/>
          </a:solidFill>
          <a:latin typeface="+mn-lt"/>
        </a:defRPr>
      </a:lvl8pPr>
      <a:lvl9pPr marL="10470297" indent="-991175" algn="l" defTabSz="3968721" rtl="0" fontAlgn="base">
        <a:spcBef>
          <a:spcPct val="20000"/>
        </a:spcBef>
        <a:spcAft>
          <a:spcPct val="0"/>
        </a:spcAft>
        <a:buChar char="»"/>
        <a:defRPr sz="8775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771510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1pPr>
      <a:lvl2pPr marL="385755" algn="l" defTabSz="771510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2pPr>
      <a:lvl3pPr marL="771510" algn="l" defTabSz="771510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3pPr>
      <a:lvl4pPr marL="1157264" algn="l" defTabSz="771510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9" algn="l" defTabSz="771510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5pPr>
      <a:lvl6pPr marL="1928774" algn="l" defTabSz="771510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6pPr>
      <a:lvl7pPr marL="2314529" algn="l" defTabSz="771510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7pPr>
      <a:lvl8pPr marL="2700284" algn="l" defTabSz="771510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8pPr>
      <a:lvl9pPr marL="3086038" algn="l" defTabSz="771510" rtl="0" eaLnBrk="1" latinLnBrk="0" hangingPunct="1">
        <a:defRPr sz="151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emf"/><Relationship Id="rId18" Type="http://schemas.openxmlformats.org/officeDocument/2006/relationships/image" Target="../media/image16.svg"/><Relationship Id="rId26" Type="http://schemas.openxmlformats.org/officeDocument/2006/relationships/image" Target="../media/image24.emf"/><Relationship Id="rId3" Type="http://schemas.openxmlformats.org/officeDocument/2006/relationships/image" Target="../media/image1.png"/><Relationship Id="rId21" Type="http://schemas.openxmlformats.org/officeDocument/2006/relationships/image" Target="../media/image19.emf"/><Relationship Id="rId34" Type="http://schemas.openxmlformats.org/officeDocument/2006/relationships/image" Target="../media/image32.em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emf"/><Relationship Id="rId33" Type="http://schemas.openxmlformats.org/officeDocument/2006/relationships/image" Target="../media/image31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svg"/><Relationship Id="rId29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png"/><Relationship Id="rId24" Type="http://schemas.openxmlformats.org/officeDocument/2006/relationships/image" Target="../media/image22.emf"/><Relationship Id="rId32" Type="http://schemas.openxmlformats.org/officeDocument/2006/relationships/image" Target="../media/image30.emf"/><Relationship Id="rId5" Type="http://schemas.openxmlformats.org/officeDocument/2006/relationships/image" Target="../media/image3.jpeg"/><Relationship Id="rId15" Type="http://schemas.openxmlformats.org/officeDocument/2006/relationships/image" Target="../media/image13.emf"/><Relationship Id="rId23" Type="http://schemas.openxmlformats.org/officeDocument/2006/relationships/image" Target="../media/image21.emf"/><Relationship Id="rId28" Type="http://schemas.openxmlformats.org/officeDocument/2006/relationships/image" Target="../media/image26.emf"/><Relationship Id="rId10" Type="http://schemas.openxmlformats.org/officeDocument/2006/relationships/image" Target="../media/image8.emf"/><Relationship Id="rId19" Type="http://schemas.openxmlformats.org/officeDocument/2006/relationships/image" Target="../media/image17.png"/><Relationship Id="rId31" Type="http://schemas.openxmlformats.org/officeDocument/2006/relationships/image" Target="../media/image29.emf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emf"/><Relationship Id="rId22" Type="http://schemas.openxmlformats.org/officeDocument/2006/relationships/image" Target="../media/image20.emf"/><Relationship Id="rId27" Type="http://schemas.openxmlformats.org/officeDocument/2006/relationships/image" Target="../media/image25.emf"/><Relationship Id="rId30" Type="http://schemas.openxmlformats.org/officeDocument/2006/relationships/image" Target="../media/image28.emf"/><Relationship Id="rId35" Type="http://schemas.openxmlformats.org/officeDocument/2006/relationships/image" Target="../media/image33.emf"/><Relationship Id="rId8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tangle 206">
            <a:extLst>
              <a:ext uri="{FF2B5EF4-FFF2-40B4-BE49-F238E27FC236}">
                <a16:creationId xmlns:a16="http://schemas.microsoft.com/office/drawing/2014/main" id="{4F670D78-809D-2F72-B767-8EF319945B8F}"/>
              </a:ext>
            </a:extLst>
          </p:cNvPr>
          <p:cNvSpPr/>
          <p:nvPr/>
        </p:nvSpPr>
        <p:spPr>
          <a:xfrm>
            <a:off x="8991405" y="19068609"/>
            <a:ext cx="7318034" cy="46339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0" y="17954"/>
            <a:ext cx="32918400" cy="4156088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lIns="115729" tIns="57865" rIns="115729" bIns="57865" anchor="ctr"/>
          <a:lstStyle/>
          <a:p>
            <a:pPr indent="5459145" algn="ctr" defTabSz="3968721"/>
            <a:r>
              <a:rPr lang="en-US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 Meta-atoms to Near Field Response for Inverse Design of Optical Metasurfaces</a:t>
            </a:r>
          </a:p>
          <a:p>
            <a:pPr indent="5459145" algn="ctr" defTabSz="3968721"/>
            <a:endParaRPr lang="en-US" sz="844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5459145" algn="ctr" defTabSz="3968721"/>
            <a:r>
              <a:rPr 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Andy G </a:t>
            </a:r>
            <a:r>
              <a:rPr lang="en-US" sz="4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Varner</a:t>
            </a:r>
            <a:r>
              <a:rPr lang="en-US" sz="4500" b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45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3600" b="0" i="0" u="none" strike="noStrike" dirty="0">
                <a:effectLst/>
                <a:latin typeface="Cambria" panose="02040503050406030204" pitchFamily="18" charset="0"/>
                <a:cs typeface="Times New Roman" panose="02020603050405020304" pitchFamily="18" charset="0"/>
              </a:rPr>
              <a:t>													</a:t>
            </a: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Marshall B. Lindsay, Charlie T. Veal,</a:t>
            </a:r>
            <a:r>
              <a:rPr lang="en-US" sz="33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Scott D. </a:t>
            </a:r>
            <a:r>
              <a:rPr lang="en-US" sz="3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Kovaleski</a:t>
            </a: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33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Derek T. </a:t>
            </a:r>
            <a:r>
              <a:rPr lang="en-US" sz="3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Anderson</a:t>
            </a:r>
            <a:r>
              <a:rPr lang="en-US" sz="3300" b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3300" b="1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5459145" algn="ctr" defTabSz="3968721"/>
            <a:r>
              <a:rPr lang="en-US" sz="3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Electrical Engineering and Computer Science Department, University of Missouri, Columbia, MO</a:t>
            </a:r>
          </a:p>
        </p:txBody>
      </p:sp>
      <p:sp>
        <p:nvSpPr>
          <p:cNvPr id="2234" name="Rectangle 186"/>
          <p:cNvSpPr>
            <a:spLocks noChangeArrowheads="1"/>
          </p:cNvSpPr>
          <p:nvPr/>
        </p:nvSpPr>
        <p:spPr bwMode="auto">
          <a:xfrm>
            <a:off x="2571752" y="2016499"/>
            <a:ext cx="155878" cy="467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7153" tIns="38577" rIns="77153" bIns="3857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532"/>
          </a:p>
        </p:txBody>
      </p:sp>
      <p:sp>
        <p:nvSpPr>
          <p:cNvPr id="2237" name="Rectangle 189"/>
          <p:cNvSpPr>
            <a:spLocks noChangeArrowheads="1"/>
          </p:cNvSpPr>
          <p:nvPr/>
        </p:nvSpPr>
        <p:spPr bwMode="auto">
          <a:xfrm>
            <a:off x="2571752" y="2016499"/>
            <a:ext cx="155878" cy="467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7153" tIns="38577" rIns="77153" bIns="3857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532"/>
          </a:p>
        </p:txBody>
      </p:sp>
      <p:sp>
        <p:nvSpPr>
          <p:cNvPr id="2242" name="Rectangle 194"/>
          <p:cNvSpPr>
            <a:spLocks noChangeArrowheads="1"/>
          </p:cNvSpPr>
          <p:nvPr/>
        </p:nvSpPr>
        <p:spPr bwMode="auto">
          <a:xfrm>
            <a:off x="2571752" y="1630735"/>
            <a:ext cx="155878" cy="4675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77153" tIns="38577" rIns="77153" bIns="3857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532"/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469207" y="4547044"/>
            <a:ext cx="10333472" cy="1151074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15729" tIns="57865" rIns="115729" bIns="57865" anchor="ctr"/>
          <a:lstStyle/>
          <a:p>
            <a:pPr algn="ctr" defTabSz="3968721"/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– Optical Metasurface Design</a:t>
            </a:r>
          </a:p>
        </p:txBody>
      </p:sp>
      <p:sp>
        <p:nvSpPr>
          <p:cNvPr id="2212" name="Text Box 164"/>
          <p:cNvSpPr txBox="1">
            <a:spLocks noChangeArrowheads="1"/>
          </p:cNvSpPr>
          <p:nvPr/>
        </p:nvSpPr>
        <p:spPr bwMode="auto">
          <a:xfrm>
            <a:off x="533400" y="10439709"/>
            <a:ext cx="10333472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82193" indent="-482193" algn="just">
              <a:buFont typeface="Arial" charset="0"/>
              <a:buChar char="•"/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want to translate an electromagnetics/physics design problem for a machine learning model.</a:t>
            </a: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2571752" y="1823616"/>
            <a:ext cx="155878" cy="467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7153" tIns="38577" rIns="77153" bIns="3857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532"/>
          </a:p>
        </p:txBody>
      </p:sp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2700341" y="1952205"/>
            <a:ext cx="155878" cy="467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7153" tIns="38577" rIns="77153" bIns="38577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2532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1C4BAEC-0BEF-4E18-9A1C-24EDD210A880}"/>
              </a:ext>
            </a:extLst>
          </p:cNvPr>
          <p:cNvSpPr/>
          <p:nvPr/>
        </p:nvSpPr>
        <p:spPr>
          <a:xfrm>
            <a:off x="13052876" y="7633155"/>
            <a:ext cx="17745074" cy="975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85755" indent="-385755" algn="just">
              <a:buFont typeface="Arial" panose="020B0604020202020204" pitchFamily="34" charset="0"/>
              <a:buChar char="•"/>
            </a:pPr>
            <a:endParaRPr lang="en-US" sz="3038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5755" indent="-385755" algn="just">
              <a:buFont typeface="Arial" panose="020B0604020202020204" pitchFamily="34" charset="0"/>
              <a:buChar char="•"/>
            </a:pPr>
            <a:endParaRPr 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7">
            <a:extLst>
              <a:ext uri="{FF2B5EF4-FFF2-40B4-BE49-F238E27FC236}">
                <a16:creationId xmlns:a16="http://schemas.microsoft.com/office/drawing/2014/main" id="{CA52E23E-5FAA-41F0-ADD5-7D47894E2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4833" y="4538586"/>
            <a:ext cx="21174360" cy="1162885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15729" tIns="57865" rIns="115729" bIns="57865" anchor="ctr"/>
          <a:lstStyle/>
          <a:p>
            <a:pPr algn="ctr" defTabSz="3968721"/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Overview – Prior Work</a:t>
            </a:r>
          </a:p>
        </p:txBody>
      </p:sp>
      <p:sp>
        <p:nvSpPr>
          <p:cNvPr id="74" name="Rectangle 7">
            <a:extLst>
              <a:ext uri="{FF2B5EF4-FFF2-40B4-BE49-F238E27FC236}">
                <a16:creationId xmlns:a16="http://schemas.microsoft.com/office/drawing/2014/main" id="{06AC5CC1-0998-1142-BDC1-6FA13831C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298" y="13994113"/>
            <a:ext cx="31997895" cy="1161288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15729" tIns="57865" rIns="115729" bIns="57865" anchor="ctr"/>
          <a:lstStyle/>
          <a:p>
            <a:pPr algn="ctr" defTabSz="3968721"/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</p:txBody>
      </p:sp>
      <p:pic>
        <p:nvPicPr>
          <p:cNvPr id="6" name="Picture 2" descr="Image result for mizzou tiger">
            <a:extLst>
              <a:ext uri="{FF2B5EF4-FFF2-40B4-BE49-F238E27FC236}">
                <a16:creationId xmlns:a16="http://schemas.microsoft.com/office/drawing/2014/main" id="{5FC7A84B-04D0-24FF-C510-439A23DE5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39" y="394130"/>
            <a:ext cx="5704954" cy="358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4C124D-4F05-F334-7C77-240FC8BE0499}"/>
              </a:ext>
            </a:extLst>
          </p:cNvPr>
          <p:cNvSpPr/>
          <p:nvPr/>
        </p:nvSpPr>
        <p:spPr>
          <a:xfrm>
            <a:off x="533400" y="6255155"/>
            <a:ext cx="4946036" cy="3851990"/>
          </a:xfrm>
          <a:prstGeom prst="rect">
            <a:avLst/>
          </a:prstGeom>
          <a:solidFill>
            <a:srgbClr val="C9E1EA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Times" pitchFamily="2" charset="0"/>
            </a:endParaRPr>
          </a:p>
          <a:p>
            <a:pPr algn="ctr"/>
            <a:endParaRPr lang="en-US" sz="2000" dirty="0">
              <a:latin typeface="Times" pitchFamily="2" charset="0"/>
            </a:endParaRPr>
          </a:p>
          <a:p>
            <a:pPr algn="ctr"/>
            <a:endParaRPr lang="en-US" sz="2000" dirty="0">
              <a:latin typeface="Times" pitchFamily="2" charset="0"/>
            </a:endParaRPr>
          </a:p>
          <a:p>
            <a:pPr algn="ctr"/>
            <a:endParaRPr lang="en-US" sz="2000" dirty="0">
              <a:latin typeface="Times" pitchFamily="2" charset="0"/>
            </a:endParaRPr>
          </a:p>
          <a:p>
            <a:pPr algn="ctr"/>
            <a:endParaRPr lang="en-US" sz="2000" dirty="0">
              <a:latin typeface="Times" pitchFamily="2" charset="0"/>
            </a:endParaRPr>
          </a:p>
          <a:p>
            <a:pPr algn="ctr"/>
            <a:endParaRPr lang="en-US" sz="2000" dirty="0">
              <a:latin typeface="Times" pitchFamily="2" charset="0"/>
            </a:endParaRPr>
          </a:p>
          <a:p>
            <a:pPr algn="ctr"/>
            <a:endParaRPr lang="en-US" sz="2000" dirty="0">
              <a:latin typeface="Times" pitchFamily="2" charset="0"/>
            </a:endParaRPr>
          </a:p>
          <a:p>
            <a:pPr algn="ctr"/>
            <a:endParaRPr lang="en-US" sz="2000" dirty="0">
              <a:latin typeface="Times" pitchFamily="2" charset="0"/>
            </a:endParaRPr>
          </a:p>
        </p:txBody>
      </p:sp>
      <p:pic>
        <p:nvPicPr>
          <p:cNvPr id="12" name="Picture 2" descr="Collaborative 'metasurfaces' grant to merge c | EurekAlert!">
            <a:extLst>
              <a:ext uri="{FF2B5EF4-FFF2-40B4-BE49-F238E27FC236}">
                <a16:creationId xmlns:a16="http://schemas.microsoft.com/office/drawing/2014/main" id="{AE9ABE0F-3C16-5572-AF17-D5CCE2FA4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56" y="6602298"/>
            <a:ext cx="1769489" cy="1769489"/>
          </a:xfrm>
          <a:prstGeom prst="rect">
            <a:avLst/>
          </a:prstGeom>
          <a:noFill/>
          <a:ln w="57150"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Liquid metal metasurface for flexible beam-steering">
            <a:extLst>
              <a:ext uri="{FF2B5EF4-FFF2-40B4-BE49-F238E27FC236}">
                <a16:creationId xmlns:a16="http://schemas.microsoft.com/office/drawing/2014/main" id="{EBBB6861-42C6-559D-35C2-0E9E95D06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205" y="7817457"/>
            <a:ext cx="2375831" cy="191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164">
            <a:extLst>
              <a:ext uri="{FF2B5EF4-FFF2-40B4-BE49-F238E27FC236}">
                <a16:creationId xmlns:a16="http://schemas.microsoft.com/office/drawing/2014/main" id="{5F1D9541-9A36-101A-B18E-6F2F421C2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5184" y="6154400"/>
            <a:ext cx="5187495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82193" indent="-482193" algn="just">
              <a:buFont typeface="Arial" charset="0"/>
              <a:buChar char="•"/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metasurfaces are awesome! But they are very difficult to design. They are:</a:t>
            </a:r>
          </a:p>
          <a:p>
            <a:pPr marL="939393" lvl="1" indent="-482193" algn="just">
              <a:buFont typeface="Arial" charset="0"/>
              <a:buChar char="•"/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expensive</a:t>
            </a:r>
          </a:p>
          <a:p>
            <a:pPr marL="939393" lvl="1" indent="-482193" algn="just">
              <a:buFont typeface="Arial" charset="0"/>
              <a:buChar char="•"/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general</a:t>
            </a:r>
          </a:p>
          <a:p>
            <a:pPr marL="939393" lvl="1" indent="-482193" algn="just">
              <a:buFont typeface="Arial" charset="0"/>
              <a:buChar char="•"/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Unintuitive</a:t>
            </a:r>
          </a:p>
        </p:txBody>
      </p:sp>
      <p:pic>
        <p:nvPicPr>
          <p:cNvPr id="2282" name="Picture 2281">
            <a:extLst>
              <a:ext uri="{FF2B5EF4-FFF2-40B4-BE49-F238E27FC236}">
                <a16:creationId xmlns:a16="http://schemas.microsoft.com/office/drawing/2014/main" id="{BB22B457-EDB7-E06E-BE86-448E6EB92C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4334" y="6151906"/>
            <a:ext cx="12957982" cy="7558822"/>
          </a:xfrm>
          <a:prstGeom prst="rect">
            <a:avLst/>
          </a:prstGeom>
        </p:spPr>
      </p:pic>
      <p:grpSp>
        <p:nvGrpSpPr>
          <p:cNvPr id="2297" name="Group 2296">
            <a:extLst>
              <a:ext uri="{FF2B5EF4-FFF2-40B4-BE49-F238E27FC236}">
                <a16:creationId xmlns:a16="http://schemas.microsoft.com/office/drawing/2014/main" id="{7533987A-8B86-B553-7D7D-49BFA686BC8F}"/>
              </a:ext>
            </a:extLst>
          </p:cNvPr>
          <p:cNvGrpSpPr/>
          <p:nvPr/>
        </p:nvGrpSpPr>
        <p:grpSpPr>
          <a:xfrm>
            <a:off x="11412865" y="6503189"/>
            <a:ext cx="1820054" cy="1314268"/>
            <a:chOff x="5459408" y="5404344"/>
            <a:chExt cx="1514332" cy="1187801"/>
          </a:xfrm>
        </p:grpSpPr>
        <p:sp>
          <p:nvSpPr>
            <p:cNvPr id="2298" name="Cube 2297">
              <a:extLst>
                <a:ext uri="{FF2B5EF4-FFF2-40B4-BE49-F238E27FC236}">
                  <a16:creationId xmlns:a16="http://schemas.microsoft.com/office/drawing/2014/main" id="{29FB5F2A-C7B5-8D1C-83C5-719D6BC666C6}"/>
                </a:ext>
              </a:extLst>
            </p:cNvPr>
            <p:cNvSpPr/>
            <p:nvPr/>
          </p:nvSpPr>
          <p:spPr>
            <a:xfrm>
              <a:off x="5459408" y="5808630"/>
              <a:ext cx="1514332" cy="783515"/>
            </a:xfrm>
            <a:prstGeom prst="cube">
              <a:avLst>
                <a:gd name="adj" fmla="val 62266"/>
              </a:avLst>
            </a:prstGeom>
            <a:solidFill>
              <a:srgbClr val="B5C7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99" name="Can 2298">
              <a:extLst>
                <a:ext uri="{FF2B5EF4-FFF2-40B4-BE49-F238E27FC236}">
                  <a16:creationId xmlns:a16="http://schemas.microsoft.com/office/drawing/2014/main" id="{5AA6AABD-88C0-6816-3EB9-610A33FE2B6B}"/>
                </a:ext>
              </a:extLst>
            </p:cNvPr>
            <p:cNvSpPr/>
            <p:nvPr/>
          </p:nvSpPr>
          <p:spPr>
            <a:xfrm>
              <a:off x="6559726" y="5404344"/>
              <a:ext cx="157311" cy="546548"/>
            </a:xfrm>
            <a:prstGeom prst="can">
              <a:avLst/>
            </a:prstGeom>
            <a:solidFill>
              <a:srgbClr val="000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rgbClr val="A9A57B"/>
                  </a:solidFill>
                </a:ln>
                <a:solidFill>
                  <a:srgbClr val="0000FE"/>
                </a:solidFill>
              </a:endParaRPr>
            </a:p>
          </p:txBody>
        </p:sp>
        <p:sp>
          <p:nvSpPr>
            <p:cNvPr id="2300" name="Can 2299">
              <a:extLst>
                <a:ext uri="{FF2B5EF4-FFF2-40B4-BE49-F238E27FC236}">
                  <a16:creationId xmlns:a16="http://schemas.microsoft.com/office/drawing/2014/main" id="{D9A28295-54C5-B8B2-C08A-5D830961E784}"/>
                </a:ext>
              </a:extLst>
            </p:cNvPr>
            <p:cNvSpPr/>
            <p:nvPr/>
          </p:nvSpPr>
          <p:spPr>
            <a:xfrm>
              <a:off x="5988426" y="5423780"/>
              <a:ext cx="56675" cy="555331"/>
            </a:xfrm>
            <a:prstGeom prst="can">
              <a:avLst/>
            </a:prstGeom>
            <a:solidFill>
              <a:srgbClr val="000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rgbClr val="0000FE"/>
                  </a:solidFill>
                </a:ln>
                <a:solidFill>
                  <a:srgbClr val="0000FE"/>
                </a:solidFill>
              </a:endParaRPr>
            </a:p>
          </p:txBody>
        </p:sp>
        <p:sp>
          <p:nvSpPr>
            <p:cNvPr id="2301" name="Can 2300">
              <a:extLst>
                <a:ext uri="{FF2B5EF4-FFF2-40B4-BE49-F238E27FC236}">
                  <a16:creationId xmlns:a16="http://schemas.microsoft.com/office/drawing/2014/main" id="{3FAC1ECF-E820-88AF-8075-4EB63F085468}"/>
                </a:ext>
              </a:extLst>
            </p:cNvPr>
            <p:cNvSpPr/>
            <p:nvPr/>
          </p:nvSpPr>
          <p:spPr>
            <a:xfrm>
              <a:off x="5789815" y="5550147"/>
              <a:ext cx="202067" cy="516964"/>
            </a:xfrm>
            <a:prstGeom prst="can">
              <a:avLst/>
            </a:prstGeom>
            <a:solidFill>
              <a:srgbClr val="000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rgbClr val="A9A57B"/>
                  </a:solidFill>
                </a:ln>
              </a:endParaRPr>
            </a:p>
          </p:txBody>
        </p:sp>
        <p:sp>
          <p:nvSpPr>
            <p:cNvPr id="2302" name="Can 2301">
              <a:extLst>
                <a:ext uri="{FF2B5EF4-FFF2-40B4-BE49-F238E27FC236}">
                  <a16:creationId xmlns:a16="http://schemas.microsoft.com/office/drawing/2014/main" id="{E0A2CB81-2DCE-9B22-5783-93B97D72A86F}"/>
                </a:ext>
              </a:extLst>
            </p:cNvPr>
            <p:cNvSpPr/>
            <p:nvPr/>
          </p:nvSpPr>
          <p:spPr>
            <a:xfrm>
              <a:off x="6427852" y="5520563"/>
              <a:ext cx="157310" cy="546548"/>
            </a:xfrm>
            <a:prstGeom prst="can">
              <a:avLst/>
            </a:prstGeom>
            <a:solidFill>
              <a:srgbClr val="000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rgbClr val="A9A57B"/>
                  </a:solidFill>
                </a:ln>
              </a:endParaRPr>
            </a:p>
          </p:txBody>
        </p:sp>
        <p:sp>
          <p:nvSpPr>
            <p:cNvPr id="2303" name="Can 2302">
              <a:extLst>
                <a:ext uri="{FF2B5EF4-FFF2-40B4-BE49-F238E27FC236}">
                  <a16:creationId xmlns:a16="http://schemas.microsoft.com/office/drawing/2014/main" id="{3D892C3D-53A2-0672-AA44-9750B2267234}"/>
                </a:ext>
              </a:extLst>
            </p:cNvPr>
            <p:cNvSpPr/>
            <p:nvPr/>
          </p:nvSpPr>
          <p:spPr>
            <a:xfrm>
              <a:off x="6150250" y="5423780"/>
              <a:ext cx="224383" cy="516964"/>
            </a:xfrm>
            <a:prstGeom prst="can">
              <a:avLst/>
            </a:prstGeom>
            <a:solidFill>
              <a:srgbClr val="000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rgbClr val="A9A57B"/>
                  </a:solidFill>
                </a:ln>
                <a:solidFill>
                  <a:srgbClr val="0000FE"/>
                </a:solidFill>
              </a:endParaRPr>
            </a:p>
          </p:txBody>
        </p:sp>
        <p:sp>
          <p:nvSpPr>
            <p:cNvPr id="70" name="Can 69">
              <a:extLst>
                <a:ext uri="{FF2B5EF4-FFF2-40B4-BE49-F238E27FC236}">
                  <a16:creationId xmlns:a16="http://schemas.microsoft.com/office/drawing/2014/main" id="{D17EAC49-A5E6-D7A9-98B5-4CE17C5D8C5A}"/>
                </a:ext>
              </a:extLst>
            </p:cNvPr>
            <p:cNvSpPr/>
            <p:nvPr/>
          </p:nvSpPr>
          <p:spPr>
            <a:xfrm>
              <a:off x="5797506" y="5663077"/>
              <a:ext cx="56675" cy="555331"/>
            </a:xfrm>
            <a:prstGeom prst="can">
              <a:avLst/>
            </a:prstGeom>
            <a:solidFill>
              <a:srgbClr val="000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rgbClr val="A9A57B"/>
                  </a:solidFill>
                </a:ln>
                <a:solidFill>
                  <a:srgbClr val="0000FE"/>
                </a:solidFill>
              </a:endParaRPr>
            </a:p>
          </p:txBody>
        </p:sp>
        <p:sp>
          <p:nvSpPr>
            <p:cNvPr id="77" name="Can 76">
              <a:extLst>
                <a:ext uri="{FF2B5EF4-FFF2-40B4-BE49-F238E27FC236}">
                  <a16:creationId xmlns:a16="http://schemas.microsoft.com/office/drawing/2014/main" id="{048D57A4-BB23-5236-F3FF-533611E1E274}"/>
                </a:ext>
              </a:extLst>
            </p:cNvPr>
            <p:cNvSpPr/>
            <p:nvPr/>
          </p:nvSpPr>
          <p:spPr>
            <a:xfrm flipH="1">
              <a:off x="6310824" y="5645056"/>
              <a:ext cx="114789" cy="555331"/>
            </a:xfrm>
            <a:prstGeom prst="can">
              <a:avLst/>
            </a:prstGeom>
            <a:solidFill>
              <a:srgbClr val="000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rgbClr val="0000FE"/>
                  </a:solidFill>
                </a:ln>
                <a:solidFill>
                  <a:srgbClr val="0000FE"/>
                </a:solidFill>
              </a:endParaRPr>
            </a:p>
          </p:txBody>
        </p:sp>
        <p:sp>
          <p:nvSpPr>
            <p:cNvPr id="80" name="Can 79">
              <a:extLst>
                <a:ext uri="{FF2B5EF4-FFF2-40B4-BE49-F238E27FC236}">
                  <a16:creationId xmlns:a16="http://schemas.microsoft.com/office/drawing/2014/main" id="{2EE07D02-14B4-8317-A9D5-C312D40D7E54}"/>
                </a:ext>
              </a:extLst>
            </p:cNvPr>
            <p:cNvSpPr/>
            <p:nvPr/>
          </p:nvSpPr>
          <p:spPr>
            <a:xfrm flipH="1">
              <a:off x="6046032" y="5645056"/>
              <a:ext cx="114789" cy="555331"/>
            </a:xfrm>
            <a:prstGeom prst="can">
              <a:avLst/>
            </a:prstGeom>
            <a:solidFill>
              <a:srgbClr val="0000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ln>
                  <a:solidFill>
                    <a:srgbClr val="A9A57B"/>
                  </a:solidFill>
                </a:ln>
                <a:solidFill>
                  <a:srgbClr val="0000FE"/>
                </a:solidFill>
              </a:endParaRPr>
            </a:p>
          </p:txBody>
        </p:sp>
      </p:grpSp>
      <p:pic>
        <p:nvPicPr>
          <p:cNvPr id="84" name="Picture 83" descr="A picture containing screenshot, line, diagram&#10;&#10;Description automatically generated">
            <a:extLst>
              <a:ext uri="{FF2B5EF4-FFF2-40B4-BE49-F238E27FC236}">
                <a16:creationId xmlns:a16="http://schemas.microsoft.com/office/drawing/2014/main" id="{39E3A118-0144-EB52-E8A9-804588BC49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54" y="11803470"/>
            <a:ext cx="5118100" cy="1943100"/>
          </a:xfrm>
          <a:prstGeom prst="rect">
            <a:avLst/>
          </a:prstGeom>
        </p:spPr>
      </p:pic>
      <p:cxnSp>
        <p:nvCxnSpPr>
          <p:cNvPr id="87" name="Elbow Connector 86">
            <a:extLst>
              <a:ext uri="{FF2B5EF4-FFF2-40B4-BE49-F238E27FC236}">
                <a16:creationId xmlns:a16="http://schemas.microsoft.com/office/drawing/2014/main" id="{B06E643A-E581-F89A-901C-F7FCB38B8B1A}"/>
              </a:ext>
            </a:extLst>
          </p:cNvPr>
          <p:cNvCxnSpPr>
            <a:cxnSpLocks/>
            <a:stCxn id="2298" idx="3"/>
          </p:cNvCxnSpPr>
          <p:nvPr/>
        </p:nvCxnSpPr>
        <p:spPr>
          <a:xfrm rot="16200000" flipH="1">
            <a:off x="11671295" y="8199150"/>
            <a:ext cx="1527126" cy="763739"/>
          </a:xfrm>
          <a:prstGeom prst="bentConnector3">
            <a:avLst>
              <a:gd name="adj1" fmla="val 10013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409A7C3B-3621-FE49-DE26-E4CB4BFE0C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1" y="16993151"/>
            <a:ext cx="13296900" cy="2490808"/>
          </a:xfrm>
          <a:prstGeom prst="rect">
            <a:avLst/>
          </a:prstGeom>
          <a:ln>
            <a:solidFill>
              <a:srgbClr val="FFCC00"/>
            </a:solidFill>
          </a:ln>
        </p:spPr>
      </p:pic>
      <p:sp>
        <p:nvSpPr>
          <p:cNvPr id="128" name="Text Box 164">
            <a:extLst>
              <a:ext uri="{FF2B5EF4-FFF2-40B4-BE49-F238E27FC236}">
                <a16:creationId xmlns:a16="http://schemas.microsoft.com/office/drawing/2014/main" id="{A8A00957-D366-E0EB-D0C8-8431BC576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53789" y="6192594"/>
            <a:ext cx="6680992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82193" indent="-482193" algn="just">
              <a:buFont typeface="Arial" charset="0"/>
              <a:buChar char="•"/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u-net is trained with a multi-criteria loss function,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AA2F04F-A4A2-90A7-71B4-AB5B72829C76}"/>
                  </a:ext>
                </a:extLst>
              </p:cNvPr>
              <p:cNvSpPr txBox="1"/>
              <p:nvPr/>
            </p:nvSpPr>
            <p:spPr>
              <a:xfrm>
                <a:off x="26159885" y="7401619"/>
                <a:ext cx="5948947" cy="6631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AA2F04F-A4A2-90A7-71B4-AB5B72829C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9885" y="7401619"/>
                <a:ext cx="5948947" cy="663130"/>
              </a:xfrm>
              <a:prstGeom prst="rect">
                <a:avLst/>
              </a:prstGeom>
              <a:blipFill>
                <a:blip r:embed="rId9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Rectangle 131">
            <a:extLst>
              <a:ext uri="{FF2B5EF4-FFF2-40B4-BE49-F238E27FC236}">
                <a16:creationId xmlns:a16="http://schemas.microsoft.com/office/drawing/2014/main" id="{27ADD5C4-2DC5-3ED2-5CF0-44222EFDA484}"/>
              </a:ext>
            </a:extLst>
          </p:cNvPr>
          <p:cNvSpPr/>
          <p:nvPr/>
        </p:nvSpPr>
        <p:spPr>
          <a:xfrm>
            <a:off x="25880466" y="10861508"/>
            <a:ext cx="2425681" cy="7206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5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Reconstruction</a:t>
            </a:r>
          </a:p>
          <a:p>
            <a:pPr algn="ctr"/>
            <a:endParaRPr lang="en-US" sz="15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AC1014E7-D47F-0590-F0BD-4AA27A21D841}"/>
              </a:ext>
            </a:extLst>
          </p:cNvPr>
          <p:cNvSpPr/>
          <p:nvPr/>
        </p:nvSpPr>
        <p:spPr>
          <a:xfrm>
            <a:off x="30966416" y="11725856"/>
            <a:ext cx="1780971" cy="590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500" b="1" dirty="0">
                <a:solidFill>
                  <a:srgbClr val="FF99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Curvature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F749587-FB12-5055-60A1-8B567A81E335}"/>
              </a:ext>
            </a:extLst>
          </p:cNvPr>
          <p:cNvSpPr/>
          <p:nvPr/>
        </p:nvSpPr>
        <p:spPr>
          <a:xfrm>
            <a:off x="28699462" y="12038187"/>
            <a:ext cx="1780971" cy="6617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5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endParaRPr lang="en-US" sz="25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95D4A726-7085-3B4B-88BE-641E4A966EC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6205" t="8293" r="7864" b="66876"/>
          <a:stretch/>
        </p:blipFill>
        <p:spPr>
          <a:xfrm>
            <a:off x="26392340" y="9114185"/>
            <a:ext cx="1359450" cy="139968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0EED9051-08D1-3153-B2BF-8F29B0536D62}"/>
              </a:ext>
            </a:extLst>
          </p:cNvPr>
          <p:cNvSpPr/>
          <p:nvPr/>
        </p:nvSpPr>
        <p:spPr>
          <a:xfrm>
            <a:off x="26131864" y="8988878"/>
            <a:ext cx="1879445" cy="1749834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Elbow Connector 137">
            <a:extLst>
              <a:ext uri="{FF2B5EF4-FFF2-40B4-BE49-F238E27FC236}">
                <a16:creationId xmlns:a16="http://schemas.microsoft.com/office/drawing/2014/main" id="{77729D4D-FA85-66D0-60BD-97179277399A}"/>
              </a:ext>
            </a:extLst>
          </p:cNvPr>
          <p:cNvCxnSpPr>
            <a:cxnSpLocks/>
            <a:stCxn id="153" idx="2"/>
            <a:endCxn id="137" idx="0"/>
          </p:cNvCxnSpPr>
          <p:nvPr/>
        </p:nvCxnSpPr>
        <p:spPr>
          <a:xfrm rot="16200000" flipH="1" flipV="1">
            <a:off x="27259503" y="7901730"/>
            <a:ext cx="899232" cy="1275064"/>
          </a:xfrm>
          <a:prstGeom prst="bentConnector3">
            <a:avLst>
              <a:gd name="adj1" fmla="val 50620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84FCB960-6416-E747-4916-6FE8788B297D}"/>
                  </a:ext>
                </a:extLst>
              </p:cNvPr>
              <p:cNvSpPr txBox="1"/>
              <p:nvPr/>
            </p:nvSpPr>
            <p:spPr>
              <a:xfrm>
                <a:off x="28792201" y="8833600"/>
                <a:ext cx="1419706" cy="29047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−1,1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0,1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−1,0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0,−1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0,0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1,0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1,−1</m:t>
                                  </m:r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84FCB960-6416-E747-4916-6FE8788B2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2201" y="8833600"/>
                <a:ext cx="1419706" cy="2904706"/>
              </a:xfrm>
              <a:prstGeom prst="rect">
                <a:avLst/>
              </a:prstGeom>
              <a:blipFill>
                <a:blip r:embed="rId11"/>
                <a:stretch>
                  <a:fillRect t="-435" b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ectangle 140">
            <a:extLst>
              <a:ext uri="{FF2B5EF4-FFF2-40B4-BE49-F238E27FC236}">
                <a16:creationId xmlns:a16="http://schemas.microsoft.com/office/drawing/2014/main" id="{DF45F5D3-47F6-B7EE-25ED-35A8F8247BF8}"/>
              </a:ext>
            </a:extLst>
          </p:cNvPr>
          <p:cNvSpPr/>
          <p:nvPr/>
        </p:nvSpPr>
        <p:spPr>
          <a:xfrm>
            <a:off x="28600988" y="8788686"/>
            <a:ext cx="1879445" cy="3069099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E25DB2C9-EDE5-4CF6-849B-10861B49C6E0}"/>
                  </a:ext>
                </a:extLst>
              </p:cNvPr>
              <p:cNvSpPr txBox="1"/>
              <p:nvPr/>
            </p:nvSpPr>
            <p:spPr>
              <a:xfrm>
                <a:off x="31129277" y="9492465"/>
                <a:ext cx="1366709" cy="19305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sz="20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||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𝛻</m:t>
                              </m:r>
                              <m:r>
                                <a:rPr lang="en-US" sz="2000" b="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  <m:r>
                                <m:rPr>
                                  <m:nor/>
                                </m:rPr>
                                <a:rPr lang="en-US" sz="2000" dirty="0"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||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𝑙𝑖𝑛𝑒𝑎𝑟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𝑝𝑝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𝑞𝑞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𝑞𝑢𝑎𝑑𝑟𝑎𝑡𝑖𝑐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000" b="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𝑎𝑣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E25DB2C9-EDE5-4CF6-849B-10861B49C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9277" y="9492465"/>
                <a:ext cx="1366709" cy="1930593"/>
              </a:xfrm>
              <a:prstGeom prst="rect">
                <a:avLst/>
              </a:prstGeom>
              <a:blipFill>
                <a:blip r:embed="rId12"/>
                <a:stretch>
                  <a:fillRect t="-1961" b="-4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Rectangle 142">
            <a:extLst>
              <a:ext uri="{FF2B5EF4-FFF2-40B4-BE49-F238E27FC236}">
                <a16:creationId xmlns:a16="http://schemas.microsoft.com/office/drawing/2014/main" id="{40856215-0DC9-0866-898F-BE5F92F59A8C}"/>
              </a:ext>
            </a:extLst>
          </p:cNvPr>
          <p:cNvSpPr/>
          <p:nvPr/>
        </p:nvSpPr>
        <p:spPr>
          <a:xfrm>
            <a:off x="30872910" y="9359739"/>
            <a:ext cx="1879445" cy="2200842"/>
          </a:xfrm>
          <a:prstGeom prst="rect">
            <a:avLst/>
          </a:prstGeom>
          <a:noFill/>
          <a:ln w="38100">
            <a:solidFill>
              <a:srgbClr val="FF99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Elbow Connector 143">
            <a:extLst>
              <a:ext uri="{FF2B5EF4-FFF2-40B4-BE49-F238E27FC236}">
                <a16:creationId xmlns:a16="http://schemas.microsoft.com/office/drawing/2014/main" id="{9FAD8CF8-2A72-2223-7958-A3ADB3A91D7C}"/>
              </a:ext>
            </a:extLst>
          </p:cNvPr>
          <p:cNvCxnSpPr>
            <a:cxnSpLocks/>
            <a:stCxn id="150" idx="2"/>
            <a:endCxn id="143" idx="0"/>
          </p:cNvCxnSpPr>
          <p:nvPr/>
        </p:nvCxnSpPr>
        <p:spPr>
          <a:xfrm rot="16200000" flipH="1">
            <a:off x="30875405" y="8422511"/>
            <a:ext cx="1270093" cy="604362"/>
          </a:xfrm>
          <a:prstGeom prst="bentConnector3">
            <a:avLst>
              <a:gd name="adj1" fmla="val 50908"/>
            </a:avLst>
          </a:prstGeom>
          <a:ln w="38100">
            <a:solidFill>
              <a:srgbClr val="F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F35EC25-9619-0E34-190F-9E7F980103C3}"/>
              </a:ext>
            </a:extLst>
          </p:cNvPr>
          <p:cNvCxnSpPr>
            <a:cxnSpLocks/>
          </p:cNvCxnSpPr>
          <p:nvPr/>
        </p:nvCxnSpPr>
        <p:spPr>
          <a:xfrm>
            <a:off x="29796711" y="8135003"/>
            <a:ext cx="0" cy="69859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ight Bracket 148">
            <a:extLst>
              <a:ext uri="{FF2B5EF4-FFF2-40B4-BE49-F238E27FC236}">
                <a16:creationId xmlns:a16="http://schemas.microsoft.com/office/drawing/2014/main" id="{94F844FE-F084-7322-184E-190DB0CBD27E}"/>
              </a:ext>
            </a:extLst>
          </p:cNvPr>
          <p:cNvSpPr/>
          <p:nvPr/>
        </p:nvSpPr>
        <p:spPr>
          <a:xfrm rot="5400000">
            <a:off x="29737053" y="7750497"/>
            <a:ext cx="45719" cy="670684"/>
          </a:xfrm>
          <a:prstGeom prst="rightBracket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ight Bracket 149">
            <a:extLst>
              <a:ext uri="{FF2B5EF4-FFF2-40B4-BE49-F238E27FC236}">
                <a16:creationId xmlns:a16="http://schemas.microsoft.com/office/drawing/2014/main" id="{01ACA39C-4A97-CD13-4C83-024FF74381D9}"/>
              </a:ext>
            </a:extLst>
          </p:cNvPr>
          <p:cNvSpPr/>
          <p:nvPr/>
        </p:nvSpPr>
        <p:spPr>
          <a:xfrm rot="5400000">
            <a:off x="31185411" y="7731444"/>
            <a:ext cx="45719" cy="670684"/>
          </a:xfrm>
          <a:prstGeom prst="rightBracket">
            <a:avLst/>
          </a:prstGeom>
          <a:ln w="38100">
            <a:solidFill>
              <a:srgbClr val="FF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ight Bracket 152">
            <a:extLst>
              <a:ext uri="{FF2B5EF4-FFF2-40B4-BE49-F238E27FC236}">
                <a16:creationId xmlns:a16="http://schemas.microsoft.com/office/drawing/2014/main" id="{099E6375-E1DF-E800-5ECC-8DF546FD0FB5}"/>
              </a:ext>
            </a:extLst>
          </p:cNvPr>
          <p:cNvSpPr/>
          <p:nvPr/>
        </p:nvSpPr>
        <p:spPr>
          <a:xfrm rot="5400000">
            <a:off x="28323791" y="7731444"/>
            <a:ext cx="45719" cy="670684"/>
          </a:xfrm>
          <a:prstGeom prst="rightBracket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7">
            <a:extLst>
              <a:ext uri="{FF2B5EF4-FFF2-40B4-BE49-F238E27FC236}">
                <a16:creationId xmlns:a16="http://schemas.microsoft.com/office/drawing/2014/main" id="{B995CF8B-CAF2-B68E-76FB-098926A15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735" y="36679105"/>
            <a:ext cx="17247518" cy="1326568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15729" tIns="57865" rIns="115729" bIns="57865" anchor="ctr"/>
          <a:lstStyle/>
          <a:p>
            <a:pPr algn="ctr" defTabSz="3968721"/>
            <a:r>
              <a:rPr lang="en-US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186" name="Rectangle 7">
            <a:extLst>
              <a:ext uri="{FF2B5EF4-FFF2-40B4-BE49-F238E27FC236}">
                <a16:creationId xmlns:a16="http://schemas.microsoft.com/office/drawing/2014/main" id="{F20C8B94-C9FD-CF7D-2F91-E61397D5D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95901" y="36693916"/>
            <a:ext cx="13936699" cy="1326568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15729" tIns="57865" rIns="115729" bIns="57865" anchor="ctr"/>
          <a:lstStyle/>
          <a:p>
            <a:pPr algn="ctr" defTabSz="3968721"/>
            <a:r>
              <a:rPr lang="en-US" sz="5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Future Work</a:t>
            </a:r>
          </a:p>
        </p:txBody>
      </p:sp>
      <p:pic>
        <p:nvPicPr>
          <p:cNvPr id="188" name="Picture 187">
            <a:extLst>
              <a:ext uri="{FF2B5EF4-FFF2-40B4-BE49-F238E27FC236}">
                <a16:creationId xmlns:a16="http://schemas.microsoft.com/office/drawing/2014/main" id="{D5546808-C299-B757-0C05-C44759682C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58" y="33683708"/>
            <a:ext cx="9144000" cy="2540000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9B7C1CAB-4C79-BEDC-E252-C071AF78F8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949624"/>
            <a:ext cx="9143999" cy="2540000"/>
          </a:xfrm>
          <a:prstGeom prst="rect">
            <a:avLst/>
          </a:prstGeom>
        </p:spPr>
      </p:pic>
      <p:sp>
        <p:nvSpPr>
          <p:cNvPr id="73" name="Rectangle 7">
            <a:extLst>
              <a:ext uri="{FF2B5EF4-FFF2-40B4-BE49-F238E27FC236}">
                <a16:creationId xmlns:a16="http://schemas.microsoft.com/office/drawing/2014/main" id="{BE6A6D27-0779-2A40-BD4B-7FDA37C2E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299" y="21091879"/>
            <a:ext cx="31933702" cy="1326568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15729" tIns="57865" rIns="115729" bIns="57865" anchor="ctr"/>
          <a:lstStyle/>
          <a:p>
            <a:pPr algn="ctr" defTabSz="3968721"/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Results with Skip Connections</a:t>
            </a:r>
          </a:p>
        </p:txBody>
      </p:sp>
      <p:pic>
        <p:nvPicPr>
          <p:cNvPr id="203" name="Picture 202">
            <a:extLst>
              <a:ext uri="{FF2B5EF4-FFF2-40B4-BE49-F238E27FC236}">
                <a16:creationId xmlns:a16="http://schemas.microsoft.com/office/drawing/2014/main" id="{537BEACF-5311-7223-BD37-A76D7AFFD5E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014" y="31160581"/>
            <a:ext cx="7658830" cy="4786769"/>
          </a:xfrm>
          <a:prstGeom prst="rect">
            <a:avLst/>
          </a:prstGeom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B9CA1CB7-F539-EA22-D1F7-44CE4A85FE51}"/>
              </a:ext>
            </a:extLst>
          </p:cNvPr>
          <p:cNvSpPr/>
          <p:nvPr/>
        </p:nvSpPr>
        <p:spPr>
          <a:xfrm>
            <a:off x="451298" y="15260021"/>
            <a:ext cx="13296900" cy="914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Models/Experiments based on tuning of loss function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2" name="Text Box 164">
            <a:extLst>
              <a:ext uri="{FF2B5EF4-FFF2-40B4-BE49-F238E27FC236}">
                <a16:creationId xmlns:a16="http://schemas.microsoft.com/office/drawing/2014/main" id="{846C20C3-56DF-84B6-A4EA-13D20727F8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60146" y="15173657"/>
            <a:ext cx="6124653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U-net with skip connections</a:t>
            </a:r>
          </a:p>
        </p:txBody>
      </p:sp>
      <p:sp>
        <p:nvSpPr>
          <p:cNvPr id="223" name="Text Box 164">
            <a:extLst>
              <a:ext uri="{FF2B5EF4-FFF2-40B4-BE49-F238E27FC236}">
                <a16:creationId xmlns:a16="http://schemas.microsoft.com/office/drawing/2014/main" id="{09A36D51-AAAA-B8B8-4600-919EC2191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4379" y="15238884"/>
            <a:ext cx="6124653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Break skip connections</a:t>
            </a:r>
          </a:p>
        </p:txBody>
      </p: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C093E6FB-8AC5-D4D0-F6D4-D4734B8C5BB0}"/>
              </a:ext>
            </a:extLst>
          </p:cNvPr>
          <p:cNvGrpSpPr/>
          <p:nvPr/>
        </p:nvGrpSpPr>
        <p:grpSpPr>
          <a:xfrm>
            <a:off x="23314703" y="15561473"/>
            <a:ext cx="8917897" cy="5282529"/>
            <a:chOff x="2280966" y="25380679"/>
            <a:chExt cx="8301157" cy="4772737"/>
          </a:xfrm>
        </p:grpSpPr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2A5D884D-B7CA-E0DF-7F96-11C16FD1070B}"/>
                </a:ext>
              </a:extLst>
            </p:cNvPr>
            <p:cNvGrpSpPr/>
            <p:nvPr/>
          </p:nvGrpSpPr>
          <p:grpSpPr>
            <a:xfrm>
              <a:off x="2280966" y="25380679"/>
              <a:ext cx="8301157" cy="4772737"/>
              <a:chOff x="4747552" y="586984"/>
              <a:chExt cx="6006138" cy="3109642"/>
            </a:xfrm>
          </p:grpSpPr>
          <p:pic>
            <p:nvPicPr>
              <p:cNvPr id="229" name="Picture 228" descr="A screenshot of a computer&#10;&#10;Description automatically generated with low confidence">
                <a:extLst>
                  <a:ext uri="{FF2B5EF4-FFF2-40B4-BE49-F238E27FC236}">
                    <a16:creationId xmlns:a16="http://schemas.microsoft.com/office/drawing/2014/main" id="{7E2B251D-E1B1-25E1-B215-F73CC3318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47552" y="586984"/>
                <a:ext cx="6006138" cy="3084752"/>
              </a:xfrm>
              <a:prstGeom prst="rect">
                <a:avLst/>
              </a:prstGeom>
            </p:spPr>
          </p:pic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BA7600B0-9229-E0C9-FEB8-0198302C999E}"/>
                  </a:ext>
                </a:extLst>
              </p:cNvPr>
              <p:cNvSpPr/>
              <p:nvPr/>
            </p:nvSpPr>
            <p:spPr>
              <a:xfrm>
                <a:off x="7303957" y="3017366"/>
                <a:ext cx="865560" cy="679260"/>
              </a:xfrm>
              <a:prstGeom prst="rect">
                <a:avLst/>
              </a:prstGeom>
              <a:solidFill>
                <a:srgbClr val="D9D9D9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200" dirty="0">
                    <a:solidFill>
                      <a:sysClr val="windowText" lastClr="000000"/>
                    </a:solidFill>
                    <a:latin typeface="Times" pitchFamily="2" charset="0"/>
                    <a:cs typeface="Arial"/>
                  </a:rPr>
                  <a:t>Predicted Phase Delays</a:t>
                </a:r>
              </a:p>
            </p:txBody>
          </p:sp>
        </p:grpSp>
        <p:pic>
          <p:nvPicPr>
            <p:cNvPr id="226" name="Graphic 225" descr="Close outline">
              <a:extLst>
                <a:ext uri="{FF2B5EF4-FFF2-40B4-BE49-F238E27FC236}">
                  <a16:creationId xmlns:a16="http://schemas.microsoft.com/office/drawing/2014/main" id="{CD1C48C3-B35D-BF82-4963-CEE1C3BD8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855337" y="25739561"/>
              <a:ext cx="914400" cy="914400"/>
            </a:xfrm>
            <a:prstGeom prst="rect">
              <a:avLst/>
            </a:prstGeom>
          </p:spPr>
        </p:pic>
        <p:pic>
          <p:nvPicPr>
            <p:cNvPr id="227" name="Graphic 226" descr="Close outline">
              <a:extLst>
                <a:ext uri="{FF2B5EF4-FFF2-40B4-BE49-F238E27FC236}">
                  <a16:creationId xmlns:a16="http://schemas.microsoft.com/office/drawing/2014/main" id="{B6406FCB-64BE-4054-A27E-15F7C375E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855337" y="27012843"/>
              <a:ext cx="914400" cy="914400"/>
            </a:xfrm>
            <a:prstGeom prst="rect">
              <a:avLst/>
            </a:prstGeom>
          </p:spPr>
        </p:pic>
        <p:pic>
          <p:nvPicPr>
            <p:cNvPr id="228" name="Graphic 227" descr="Close outline">
              <a:extLst>
                <a:ext uri="{FF2B5EF4-FFF2-40B4-BE49-F238E27FC236}">
                  <a16:creationId xmlns:a16="http://schemas.microsoft.com/office/drawing/2014/main" id="{BA0CDDB2-5021-0895-4CB3-0ECB48D9C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922677" y="28209860"/>
              <a:ext cx="762000" cy="762000"/>
            </a:xfrm>
            <a:prstGeom prst="rect">
              <a:avLst/>
            </a:prstGeom>
          </p:spPr>
        </p:pic>
      </p:grpSp>
      <p:sp>
        <p:nvSpPr>
          <p:cNvPr id="231" name="Rectangle 230">
            <a:extLst>
              <a:ext uri="{FF2B5EF4-FFF2-40B4-BE49-F238E27FC236}">
                <a16:creationId xmlns:a16="http://schemas.microsoft.com/office/drawing/2014/main" id="{40E5E468-40A1-6F2A-D0FF-216164F21C9C}"/>
              </a:ext>
            </a:extLst>
          </p:cNvPr>
          <p:cNvSpPr/>
          <p:nvPr/>
        </p:nvSpPr>
        <p:spPr>
          <a:xfrm>
            <a:off x="957538" y="18769400"/>
            <a:ext cx="1879445" cy="771710"/>
          </a:xfrm>
          <a:prstGeom prst="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A66BCF5B-5E58-C5BF-7493-D6A1C482C7C6}"/>
              </a:ext>
            </a:extLst>
          </p:cNvPr>
          <p:cNvSpPr/>
          <p:nvPr/>
        </p:nvSpPr>
        <p:spPr>
          <a:xfrm>
            <a:off x="957538" y="18099078"/>
            <a:ext cx="1879445" cy="609034"/>
          </a:xfrm>
          <a:prstGeom prst="rect">
            <a:avLst/>
          </a:prstGeom>
          <a:noFill/>
          <a:ln w="38100">
            <a:solidFill>
              <a:srgbClr val="FF99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BE163943-BE78-76FF-8767-B93301E7431E}"/>
              </a:ext>
            </a:extLst>
          </p:cNvPr>
          <p:cNvSpPr/>
          <p:nvPr/>
        </p:nvSpPr>
        <p:spPr>
          <a:xfrm>
            <a:off x="1200150" y="17588933"/>
            <a:ext cx="1462195" cy="2163796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E7EEB86-9623-9AE2-9E58-D42F45133874}"/>
              </a:ext>
            </a:extLst>
          </p:cNvPr>
          <p:cNvGrpSpPr/>
          <p:nvPr/>
        </p:nvGrpSpPr>
        <p:grpSpPr>
          <a:xfrm>
            <a:off x="14349408" y="15522720"/>
            <a:ext cx="8183967" cy="5255460"/>
            <a:chOff x="4747552" y="586984"/>
            <a:chExt cx="6006138" cy="3109642"/>
          </a:xfrm>
        </p:grpSpPr>
        <p:pic>
          <p:nvPicPr>
            <p:cNvPr id="235" name="Picture 234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547D620C-687B-D59A-2741-55BD6D07E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747552" y="586984"/>
              <a:ext cx="6006138" cy="3084752"/>
            </a:xfrm>
            <a:prstGeom prst="rect">
              <a:avLst/>
            </a:prstGeom>
          </p:spPr>
        </p:pic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A1A127A5-920B-FA08-7A85-BABFE2B0F526}"/>
                </a:ext>
              </a:extLst>
            </p:cNvPr>
            <p:cNvSpPr/>
            <p:nvPr/>
          </p:nvSpPr>
          <p:spPr>
            <a:xfrm>
              <a:off x="7303957" y="3017366"/>
              <a:ext cx="865560" cy="679260"/>
            </a:xfrm>
            <a:prstGeom prst="rect">
              <a:avLst/>
            </a:prstGeom>
            <a:solidFill>
              <a:srgbClr val="D9D9D9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 dirty="0">
                  <a:solidFill>
                    <a:sysClr val="windowText" lastClr="000000"/>
                  </a:solidFill>
                  <a:latin typeface="Times" pitchFamily="2" charset="0"/>
                  <a:cs typeface="Arial"/>
                </a:rPr>
                <a:t>Predicted Phase Delays</a:t>
              </a:r>
            </a:p>
          </p:txBody>
        </p:sp>
      </p:grpSp>
      <p:pic>
        <p:nvPicPr>
          <p:cNvPr id="239" name="Graphic 238" descr="Question Mark with solid fill">
            <a:extLst>
              <a:ext uri="{FF2B5EF4-FFF2-40B4-BE49-F238E27FC236}">
                <a16:creationId xmlns:a16="http://schemas.microsoft.com/office/drawing/2014/main" id="{314AE3A3-3DCD-D2AA-DC1A-A31C6A056DE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7561584" y="20375070"/>
            <a:ext cx="1285180" cy="1285180"/>
          </a:xfrm>
          <a:prstGeom prst="rect">
            <a:avLst/>
          </a:prstGeom>
        </p:spPr>
      </p:pic>
      <p:pic>
        <p:nvPicPr>
          <p:cNvPr id="240" name="Graphic 239" descr="Question Mark with solid fill">
            <a:extLst>
              <a:ext uri="{FF2B5EF4-FFF2-40B4-BE49-F238E27FC236}">
                <a16:creationId xmlns:a16="http://schemas.microsoft.com/office/drawing/2014/main" id="{73C8F695-1438-0675-6C91-0DF7A9C154E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1295485" y="16558089"/>
            <a:ext cx="1285180" cy="1285180"/>
          </a:xfrm>
          <a:prstGeom prst="rect">
            <a:avLst/>
          </a:prstGeom>
        </p:spPr>
      </p:pic>
      <p:sp>
        <p:nvSpPr>
          <p:cNvPr id="241" name="Rectangle 7">
            <a:extLst>
              <a:ext uri="{FF2B5EF4-FFF2-40B4-BE49-F238E27FC236}">
                <a16:creationId xmlns:a16="http://schemas.microsoft.com/office/drawing/2014/main" id="{4462292F-C24B-50C5-A2F9-7D430648F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07" y="28648180"/>
            <a:ext cx="31933702" cy="1326568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15729" tIns="57865" rIns="115729" bIns="57865" anchor="ctr"/>
          <a:lstStyle/>
          <a:p>
            <a:pPr algn="ctr" defTabSz="3968721"/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Results with Broken Skip Connections</a:t>
            </a: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4ECEEEB7-F6F2-D255-AEA3-C939C795A89F}"/>
              </a:ext>
            </a:extLst>
          </p:cNvPr>
          <p:cNvGrpSpPr/>
          <p:nvPr/>
        </p:nvGrpSpPr>
        <p:grpSpPr>
          <a:xfrm>
            <a:off x="23515749" y="23281197"/>
            <a:ext cx="4236042" cy="4676234"/>
            <a:chOff x="14918046" y="16784644"/>
            <a:chExt cx="4220561" cy="4635500"/>
          </a:xfrm>
        </p:grpSpPr>
        <p:pic>
          <p:nvPicPr>
            <p:cNvPr id="243" name="Picture 242">
              <a:extLst>
                <a:ext uri="{FF2B5EF4-FFF2-40B4-BE49-F238E27FC236}">
                  <a16:creationId xmlns:a16="http://schemas.microsoft.com/office/drawing/2014/main" id="{E33538B1-48F6-9227-1691-E3C6F0E048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53426" b="7735"/>
            <a:stretch/>
          </p:blipFill>
          <p:spPr>
            <a:xfrm>
              <a:off x="15225823" y="16784644"/>
              <a:ext cx="3912784" cy="4635500"/>
            </a:xfrm>
            <a:prstGeom prst="rect">
              <a:avLst/>
            </a:prstGeom>
          </p:spPr>
        </p:pic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242D809A-19B1-270D-C294-B0EA6A08EC8D}"/>
                </a:ext>
              </a:extLst>
            </p:cNvPr>
            <p:cNvSpPr txBox="1"/>
            <p:nvPr/>
          </p:nvSpPr>
          <p:spPr>
            <a:xfrm rot="16200000">
              <a:off x="13442322" y="18942465"/>
              <a:ext cx="32592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|Difference|        Reconstruction         Truth</a:t>
              </a:r>
            </a:p>
          </p:txBody>
        </p:sp>
      </p:grpSp>
      <p:pic>
        <p:nvPicPr>
          <p:cNvPr id="245" name="Picture 244">
            <a:extLst>
              <a:ext uri="{FF2B5EF4-FFF2-40B4-BE49-F238E27FC236}">
                <a16:creationId xmlns:a16="http://schemas.microsoft.com/office/drawing/2014/main" id="{119F6C26-13D9-7613-7F63-7295241C3CF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98" y="23325690"/>
            <a:ext cx="9174616" cy="2548504"/>
          </a:xfrm>
          <a:prstGeom prst="rect">
            <a:avLst/>
          </a:prstGeom>
        </p:spPr>
      </p:pic>
      <p:pic>
        <p:nvPicPr>
          <p:cNvPr id="246" name="Picture 245">
            <a:extLst>
              <a:ext uri="{FF2B5EF4-FFF2-40B4-BE49-F238E27FC236}">
                <a16:creationId xmlns:a16="http://schemas.microsoft.com/office/drawing/2014/main" id="{85479C27-72DA-123D-9A8F-5D3216D7240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52" y="25965327"/>
            <a:ext cx="9283103" cy="2578640"/>
          </a:xfrm>
          <a:prstGeom prst="rect">
            <a:avLst/>
          </a:prstGeom>
        </p:spPr>
      </p:pic>
      <p:grpSp>
        <p:nvGrpSpPr>
          <p:cNvPr id="247" name="Group 246">
            <a:extLst>
              <a:ext uri="{FF2B5EF4-FFF2-40B4-BE49-F238E27FC236}">
                <a16:creationId xmlns:a16="http://schemas.microsoft.com/office/drawing/2014/main" id="{81CC9A02-CBE7-8E2E-DB9E-3A3BF5BA6669}"/>
              </a:ext>
            </a:extLst>
          </p:cNvPr>
          <p:cNvGrpSpPr/>
          <p:nvPr/>
        </p:nvGrpSpPr>
        <p:grpSpPr>
          <a:xfrm>
            <a:off x="9784677" y="23432067"/>
            <a:ext cx="7347731" cy="4820882"/>
            <a:chOff x="5760885" y="2952590"/>
            <a:chExt cx="6383759" cy="3905409"/>
          </a:xfrm>
          <a:solidFill>
            <a:schemeClr val="bg1"/>
          </a:solidFill>
        </p:grpSpPr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1511C2D6-165B-2380-4F3B-DE05880F0D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3"/>
            <a:stretch/>
          </p:blipFill>
          <p:spPr>
            <a:xfrm>
              <a:off x="5760885" y="3069770"/>
              <a:ext cx="6383759" cy="3788229"/>
            </a:xfrm>
            <a:prstGeom prst="rect">
              <a:avLst/>
            </a:prstGeom>
            <a:grpFill/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5BA2AEEA-D086-5C68-6556-5C14ADC83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319" t="2865" r="28993" b="87663"/>
            <a:stretch/>
          </p:blipFill>
          <p:spPr>
            <a:xfrm>
              <a:off x="9317182" y="2952590"/>
              <a:ext cx="800900" cy="405525"/>
            </a:xfrm>
            <a:prstGeom prst="rect">
              <a:avLst/>
            </a:prstGeom>
            <a:grpFill/>
            <a:ln>
              <a:solidFill>
                <a:srgbClr val="F9F9DF"/>
              </a:solidFill>
            </a:ln>
          </p:spPr>
        </p:pic>
      </p:grpSp>
      <p:pic>
        <p:nvPicPr>
          <p:cNvPr id="250" name="Picture 249">
            <a:extLst>
              <a:ext uri="{FF2B5EF4-FFF2-40B4-BE49-F238E27FC236}">
                <a16:creationId xmlns:a16="http://schemas.microsoft.com/office/drawing/2014/main" id="{B656560C-DECF-15AD-D25E-039BBFA0846B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7"/>
          <a:stretch/>
        </p:blipFill>
        <p:spPr>
          <a:xfrm>
            <a:off x="16043598" y="23611055"/>
            <a:ext cx="7737766" cy="4564916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E183A1F3-9E43-D5AB-14DB-DF4B653CB5CF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51183" r="433" b="7137"/>
          <a:stretch/>
        </p:blipFill>
        <p:spPr>
          <a:xfrm>
            <a:off x="28067245" y="23341423"/>
            <a:ext cx="3927136" cy="4579933"/>
          </a:xfrm>
          <a:prstGeom prst="rect">
            <a:avLst/>
          </a:prstGeom>
        </p:spPr>
      </p:pic>
      <p:sp>
        <p:nvSpPr>
          <p:cNvPr id="252" name="Rectangle 251">
            <a:extLst>
              <a:ext uri="{FF2B5EF4-FFF2-40B4-BE49-F238E27FC236}">
                <a16:creationId xmlns:a16="http://schemas.microsoft.com/office/drawing/2014/main" id="{B5A8ED07-BF7C-EB89-0B3C-A7DFB803A5A0}"/>
              </a:ext>
            </a:extLst>
          </p:cNvPr>
          <p:cNvSpPr/>
          <p:nvPr/>
        </p:nvSpPr>
        <p:spPr>
          <a:xfrm>
            <a:off x="10351074" y="22495754"/>
            <a:ext cx="12616949" cy="7163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Quantitative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FC608288-81A3-0405-CF9D-77513D619F43}"/>
              </a:ext>
            </a:extLst>
          </p:cNvPr>
          <p:cNvSpPr/>
          <p:nvPr/>
        </p:nvSpPr>
        <p:spPr>
          <a:xfrm>
            <a:off x="23160631" y="22511131"/>
            <a:ext cx="9224370" cy="7163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Qualitative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0A6C6BD7-A423-4D12-4798-BE04A13729C9}"/>
              </a:ext>
            </a:extLst>
          </p:cNvPr>
          <p:cNvSpPr/>
          <p:nvPr/>
        </p:nvSpPr>
        <p:spPr>
          <a:xfrm>
            <a:off x="451298" y="22514776"/>
            <a:ext cx="9556326" cy="7163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Validation Loss                 </a:t>
            </a:r>
          </a:p>
        </p:txBody>
      </p:sp>
      <p:sp>
        <p:nvSpPr>
          <p:cNvPr id="2048" name="TextBox 2047">
            <a:extLst>
              <a:ext uri="{FF2B5EF4-FFF2-40B4-BE49-F238E27FC236}">
                <a16:creationId xmlns:a16="http://schemas.microsoft.com/office/drawing/2014/main" id="{62AFCA62-678C-7002-E9BF-10D3FAF68AF0}"/>
              </a:ext>
            </a:extLst>
          </p:cNvPr>
          <p:cNvSpPr txBox="1"/>
          <p:nvPr/>
        </p:nvSpPr>
        <p:spPr>
          <a:xfrm rot="16200000">
            <a:off x="26264165" y="25414426"/>
            <a:ext cx="3535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|Difference|           Resim                     Truth</a:t>
            </a: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92CBA835-3118-354F-9D47-699FCCF1A331}"/>
              </a:ext>
            </a:extLst>
          </p:cNvPr>
          <p:cNvSpPr txBox="1"/>
          <p:nvPr/>
        </p:nvSpPr>
        <p:spPr>
          <a:xfrm>
            <a:off x="23944640" y="27893274"/>
            <a:ext cx="3618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Reconstruction</a:t>
            </a:r>
          </a:p>
        </p:txBody>
      </p:sp>
      <p:sp>
        <p:nvSpPr>
          <p:cNvPr id="2050" name="TextBox 2049">
            <a:extLst>
              <a:ext uri="{FF2B5EF4-FFF2-40B4-BE49-F238E27FC236}">
                <a16:creationId xmlns:a16="http://schemas.microsoft.com/office/drawing/2014/main" id="{E624BAD0-2856-AC64-DD59-92E8912A8168}"/>
              </a:ext>
            </a:extLst>
          </p:cNvPr>
          <p:cNvSpPr txBox="1"/>
          <p:nvPr/>
        </p:nvSpPr>
        <p:spPr>
          <a:xfrm>
            <a:off x="29034481" y="27893274"/>
            <a:ext cx="2239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Resimulation</a:t>
            </a:r>
          </a:p>
        </p:txBody>
      </p:sp>
      <p:sp>
        <p:nvSpPr>
          <p:cNvPr id="2051" name="Rectangle 2050">
            <a:extLst>
              <a:ext uri="{FF2B5EF4-FFF2-40B4-BE49-F238E27FC236}">
                <a16:creationId xmlns:a16="http://schemas.microsoft.com/office/drawing/2014/main" id="{91F80D0F-011E-F55C-D74C-E749E325D15A}"/>
              </a:ext>
            </a:extLst>
          </p:cNvPr>
          <p:cNvSpPr/>
          <p:nvPr/>
        </p:nvSpPr>
        <p:spPr>
          <a:xfrm>
            <a:off x="10394837" y="30135679"/>
            <a:ext cx="12616949" cy="7163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Quantitative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3" name="Rectangle 2052">
            <a:extLst>
              <a:ext uri="{FF2B5EF4-FFF2-40B4-BE49-F238E27FC236}">
                <a16:creationId xmlns:a16="http://schemas.microsoft.com/office/drawing/2014/main" id="{003E406E-64F8-A143-E8F2-59E7CA9B6339}"/>
              </a:ext>
            </a:extLst>
          </p:cNvPr>
          <p:cNvSpPr/>
          <p:nvPr/>
        </p:nvSpPr>
        <p:spPr>
          <a:xfrm>
            <a:off x="495061" y="30154701"/>
            <a:ext cx="9556326" cy="7163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and Validation Loss                 </a:t>
            </a:r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16E82638-D239-E941-29DA-6908AB64A045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"/>
          <a:stretch/>
        </p:blipFill>
        <p:spPr>
          <a:xfrm>
            <a:off x="16487775" y="31001631"/>
            <a:ext cx="7533034" cy="4879641"/>
          </a:xfrm>
          <a:prstGeom prst="rect">
            <a:avLst/>
          </a:prstGeom>
        </p:spPr>
      </p:pic>
      <p:sp>
        <p:nvSpPr>
          <p:cNvPr id="2056" name="Text Box 164">
            <a:extLst>
              <a:ext uri="{FF2B5EF4-FFF2-40B4-BE49-F238E27FC236}">
                <a16:creationId xmlns:a16="http://schemas.microsoft.com/office/drawing/2014/main" id="{FE3A7914-404F-4C8C-6EDF-3AD7A1394B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399" y="38163048"/>
            <a:ext cx="17051853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82193" indent="-482193" algn="just">
              <a:buFont typeface="Arial" charset="0"/>
              <a:buChar char="•"/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Without the skip connections, learning is a little worse, especially in terms of overall loss.</a:t>
            </a:r>
          </a:p>
          <a:p>
            <a:pPr marL="482193" indent="-482193" algn="just">
              <a:buFont typeface="Arial" charset="0"/>
              <a:buChar char="•"/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expected, reconstruction loss still dominates, but the near-zero curve is a little less zero than with skip connections intact.</a:t>
            </a:r>
          </a:p>
          <a:p>
            <a:pPr marL="482193" indent="-482193" algn="just">
              <a:buFont typeface="Arial" charset="0"/>
              <a:buChar char="•"/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actually have lower error in terms of phase and curvature predictions across all models! Does this mean reconstruction loss hampers the ability to learn in the latent space? </a:t>
            </a:r>
          </a:p>
        </p:txBody>
      </p:sp>
      <p:sp>
        <p:nvSpPr>
          <p:cNvPr id="2061" name="TextBox 2060">
            <a:extLst>
              <a:ext uri="{FF2B5EF4-FFF2-40B4-BE49-F238E27FC236}">
                <a16:creationId xmlns:a16="http://schemas.microsoft.com/office/drawing/2014/main" id="{71B74781-96C4-82A9-3A7E-122EACD830E5}"/>
              </a:ext>
            </a:extLst>
          </p:cNvPr>
          <p:cNvSpPr txBox="1"/>
          <p:nvPr/>
        </p:nvSpPr>
        <p:spPr>
          <a:xfrm rot="16200000">
            <a:off x="21819817" y="33420978"/>
            <a:ext cx="4380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|Difference|       Reconstruction       Truth</a:t>
            </a:r>
          </a:p>
        </p:txBody>
      </p:sp>
      <p:pic>
        <p:nvPicPr>
          <p:cNvPr id="2058" name="Picture 2057">
            <a:extLst>
              <a:ext uri="{FF2B5EF4-FFF2-40B4-BE49-F238E27FC236}">
                <a16:creationId xmlns:a16="http://schemas.microsoft.com/office/drawing/2014/main" id="{F349BF20-7812-2898-52D0-6BABB096657A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6" t="24489" r="68678" b="14620"/>
          <a:stretch/>
        </p:blipFill>
        <p:spPr>
          <a:xfrm rot="5400000">
            <a:off x="24397510" y="31140754"/>
            <a:ext cx="1475506" cy="1462598"/>
          </a:xfrm>
          <a:prstGeom prst="rect">
            <a:avLst/>
          </a:prstGeom>
        </p:spPr>
      </p:pic>
      <p:pic>
        <p:nvPicPr>
          <p:cNvPr id="2062" name="Picture 2061">
            <a:extLst>
              <a:ext uri="{FF2B5EF4-FFF2-40B4-BE49-F238E27FC236}">
                <a16:creationId xmlns:a16="http://schemas.microsoft.com/office/drawing/2014/main" id="{66EABFC4-64EA-5014-546F-77060A919EB8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6" t="17040" r="38393" b="14620"/>
          <a:stretch/>
        </p:blipFill>
        <p:spPr>
          <a:xfrm rot="5400000">
            <a:off x="24419146" y="32731920"/>
            <a:ext cx="1475507" cy="1505876"/>
          </a:xfrm>
          <a:prstGeom prst="rect">
            <a:avLst/>
          </a:prstGeom>
        </p:spPr>
      </p:pic>
      <p:pic>
        <p:nvPicPr>
          <p:cNvPr id="2063" name="Picture 2062">
            <a:extLst>
              <a:ext uri="{FF2B5EF4-FFF2-40B4-BE49-F238E27FC236}">
                <a16:creationId xmlns:a16="http://schemas.microsoft.com/office/drawing/2014/main" id="{6B76E92A-4DE1-83C2-15C8-1C32380D318C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9" t="17040" r="11088" b="14620"/>
          <a:stretch/>
        </p:blipFill>
        <p:spPr>
          <a:xfrm rot="5400000">
            <a:off x="24376473" y="34358268"/>
            <a:ext cx="1502107" cy="1505878"/>
          </a:xfrm>
          <a:prstGeom prst="rect">
            <a:avLst/>
          </a:prstGeom>
        </p:spPr>
      </p:pic>
      <p:sp>
        <p:nvSpPr>
          <p:cNvPr id="2065" name="TextBox 2064">
            <a:extLst>
              <a:ext uri="{FF2B5EF4-FFF2-40B4-BE49-F238E27FC236}">
                <a16:creationId xmlns:a16="http://schemas.microsoft.com/office/drawing/2014/main" id="{D3791A6B-9EEC-5381-D76E-7D44968D0B3C}"/>
              </a:ext>
            </a:extLst>
          </p:cNvPr>
          <p:cNvSpPr txBox="1"/>
          <p:nvPr/>
        </p:nvSpPr>
        <p:spPr>
          <a:xfrm>
            <a:off x="24808108" y="30766735"/>
            <a:ext cx="9108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RPC</a:t>
            </a:r>
          </a:p>
        </p:txBody>
      </p:sp>
      <p:sp>
        <p:nvSpPr>
          <p:cNvPr id="2066" name="TextBox 2065">
            <a:extLst>
              <a:ext uri="{FF2B5EF4-FFF2-40B4-BE49-F238E27FC236}">
                <a16:creationId xmlns:a16="http://schemas.microsoft.com/office/drawing/2014/main" id="{BBC47825-92EE-A69C-FD4B-35402E52E1BD}"/>
              </a:ext>
            </a:extLst>
          </p:cNvPr>
          <p:cNvSpPr txBox="1"/>
          <p:nvPr/>
        </p:nvSpPr>
        <p:spPr>
          <a:xfrm>
            <a:off x="24498251" y="35881272"/>
            <a:ext cx="36182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Reconstruction</a:t>
            </a:r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AC1E6658-29D9-BB9B-B48C-716A6933A203}"/>
              </a:ext>
            </a:extLst>
          </p:cNvPr>
          <p:cNvSpPr txBox="1"/>
          <p:nvPr/>
        </p:nvSpPr>
        <p:spPr>
          <a:xfrm>
            <a:off x="28748838" y="35868526"/>
            <a:ext cx="22397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Resimulation</a:t>
            </a:r>
          </a:p>
        </p:txBody>
      </p:sp>
      <p:pic>
        <p:nvPicPr>
          <p:cNvPr id="2068" name="Picture 2067">
            <a:extLst>
              <a:ext uri="{FF2B5EF4-FFF2-40B4-BE49-F238E27FC236}">
                <a16:creationId xmlns:a16="http://schemas.microsoft.com/office/drawing/2014/main" id="{45901202-F416-ED8C-89AD-7F1EFCF3D961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0" t="16209" r="6012" b="14620"/>
          <a:stretch/>
        </p:blipFill>
        <p:spPr>
          <a:xfrm>
            <a:off x="26245306" y="31470771"/>
            <a:ext cx="951982" cy="4166387"/>
          </a:xfrm>
          <a:prstGeom prst="rect">
            <a:avLst/>
          </a:prstGeom>
        </p:spPr>
      </p:pic>
      <p:pic>
        <p:nvPicPr>
          <p:cNvPr id="2070" name="Picture 2069">
            <a:extLst>
              <a:ext uri="{FF2B5EF4-FFF2-40B4-BE49-F238E27FC236}">
                <a16:creationId xmlns:a16="http://schemas.microsoft.com/office/drawing/2014/main" id="{C669CDB8-AC3E-76BD-9938-F03845C52E7A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7" t="18400" r="11126"/>
          <a:stretch/>
        </p:blipFill>
        <p:spPr>
          <a:xfrm rot="5400000">
            <a:off x="28869488" y="34183208"/>
            <a:ext cx="1501053" cy="1783956"/>
          </a:xfrm>
          <a:prstGeom prst="rect">
            <a:avLst/>
          </a:prstGeom>
        </p:spPr>
      </p:pic>
      <p:pic>
        <p:nvPicPr>
          <p:cNvPr id="2072" name="Picture 2071">
            <a:extLst>
              <a:ext uri="{FF2B5EF4-FFF2-40B4-BE49-F238E27FC236}">
                <a16:creationId xmlns:a16="http://schemas.microsoft.com/office/drawing/2014/main" id="{37690CAD-E206-6545-4B09-376F6AA72C26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7766" r="66510" b="1"/>
          <a:stretch/>
        </p:blipFill>
        <p:spPr>
          <a:xfrm rot="5400000">
            <a:off x="28494479" y="30635553"/>
            <a:ext cx="2293848" cy="1877471"/>
          </a:xfrm>
          <a:prstGeom prst="rect">
            <a:avLst/>
          </a:prstGeom>
        </p:spPr>
      </p:pic>
      <p:pic>
        <p:nvPicPr>
          <p:cNvPr id="2073" name="Picture 2072">
            <a:extLst>
              <a:ext uri="{FF2B5EF4-FFF2-40B4-BE49-F238E27FC236}">
                <a16:creationId xmlns:a16="http://schemas.microsoft.com/office/drawing/2014/main" id="{FB0F54EF-BC9E-8D82-EF84-D66F73B7EDAC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45" t="16919" r="39566" b="1"/>
          <a:stretch/>
        </p:blipFill>
        <p:spPr>
          <a:xfrm rot="5400000">
            <a:off x="28959892" y="32624848"/>
            <a:ext cx="1412090" cy="1828404"/>
          </a:xfrm>
          <a:prstGeom prst="rect">
            <a:avLst/>
          </a:prstGeom>
        </p:spPr>
      </p:pic>
      <p:sp>
        <p:nvSpPr>
          <p:cNvPr id="2071" name="TextBox 2070">
            <a:extLst>
              <a:ext uri="{FF2B5EF4-FFF2-40B4-BE49-F238E27FC236}">
                <a16:creationId xmlns:a16="http://schemas.microsoft.com/office/drawing/2014/main" id="{4E9D0226-9A7D-B2FC-CB96-1FBAD82930AE}"/>
              </a:ext>
            </a:extLst>
          </p:cNvPr>
          <p:cNvSpPr txBox="1"/>
          <p:nvPr/>
        </p:nvSpPr>
        <p:spPr>
          <a:xfrm>
            <a:off x="29532508" y="30833410"/>
            <a:ext cx="9108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RPC</a:t>
            </a:r>
          </a:p>
        </p:txBody>
      </p:sp>
      <p:sp>
        <p:nvSpPr>
          <p:cNvPr id="2052" name="Rectangle 2051">
            <a:extLst>
              <a:ext uri="{FF2B5EF4-FFF2-40B4-BE49-F238E27FC236}">
                <a16:creationId xmlns:a16="http://schemas.microsoft.com/office/drawing/2014/main" id="{40826141-6E2B-817A-EFB8-7055203F9EED}"/>
              </a:ext>
            </a:extLst>
          </p:cNvPr>
          <p:cNvSpPr/>
          <p:nvPr/>
        </p:nvSpPr>
        <p:spPr>
          <a:xfrm>
            <a:off x="23204394" y="30151056"/>
            <a:ext cx="9224370" cy="7163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Qualitative</a:t>
            </a:r>
          </a:p>
        </p:txBody>
      </p:sp>
      <p:pic>
        <p:nvPicPr>
          <p:cNvPr id="2074" name="Picture 2073">
            <a:extLst>
              <a:ext uri="{FF2B5EF4-FFF2-40B4-BE49-F238E27FC236}">
                <a16:creationId xmlns:a16="http://schemas.microsoft.com/office/drawing/2014/main" id="{A96C7D6E-367D-648B-8B42-EFA0C85324AE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0" t="16209" r="6012" b="14620"/>
          <a:stretch/>
        </p:blipFill>
        <p:spPr>
          <a:xfrm>
            <a:off x="30913496" y="31347504"/>
            <a:ext cx="951982" cy="4166387"/>
          </a:xfrm>
          <a:prstGeom prst="rect">
            <a:avLst/>
          </a:prstGeom>
        </p:spPr>
      </p:pic>
      <p:sp>
        <p:nvSpPr>
          <p:cNvPr id="2075" name="Text Box 164">
            <a:extLst>
              <a:ext uri="{FF2B5EF4-FFF2-40B4-BE49-F238E27FC236}">
                <a16:creationId xmlns:a16="http://schemas.microsoft.com/office/drawing/2014/main" id="{06F71A6F-B0A7-1D2E-A7D2-39CE82282E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88425" y="38317605"/>
            <a:ext cx="13844175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82193" indent="-482193" algn="just">
              <a:buFont typeface="Arial" charset="0"/>
              <a:buChar char="•"/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There’s a lot in every area of the process!!</a:t>
            </a:r>
          </a:p>
          <a:p>
            <a:pPr marL="939393" lvl="1" indent="-482193" algn="just">
              <a:buFont typeface="Arial" charset="0"/>
              <a:buChar char="•"/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should work on changing alpha, beta, and gamma parameters of the loss function</a:t>
            </a:r>
          </a:p>
          <a:p>
            <a:pPr marL="939393" lvl="1" indent="-482193" algn="just">
              <a:buFont typeface="Arial" charset="0"/>
              <a:buChar char="•"/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Simplify the curvature term of the loss function </a:t>
            </a:r>
          </a:p>
          <a:p>
            <a:pPr marL="482193" indent="-482193" algn="just">
              <a:buFont typeface="Arial" charset="0"/>
              <a:buChar char="•"/>
            </a:pPr>
            <a:endParaRPr lang="en-US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90CCE-A0AE-D8CA-13B8-7D03EED1E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7886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BA311923E3364CACBEFDB7FFA735DF" ma:contentTypeVersion="14" ma:contentTypeDescription="Create a new document." ma:contentTypeScope="" ma:versionID="b8bfd5b58228e2b9fa0998b4dbcae937">
  <xsd:schema xmlns:xsd="http://www.w3.org/2001/XMLSchema" xmlns:xs="http://www.w3.org/2001/XMLSchema" xmlns:p="http://schemas.microsoft.com/office/2006/metadata/properties" xmlns:ns3="4f8c14cd-b4e7-409a-aec3-aab4692880ed" xmlns:ns4="9d2b2e05-5200-4374-8533-659e77d86d41" targetNamespace="http://schemas.microsoft.com/office/2006/metadata/properties" ma:root="true" ma:fieldsID="5d4f7b2abb7b21db7273b359fe72b145" ns3:_="" ns4:_="">
    <xsd:import namespace="4f8c14cd-b4e7-409a-aec3-aab4692880ed"/>
    <xsd:import namespace="9d2b2e05-5200-4374-8533-659e77d86d4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8c14cd-b4e7-409a-aec3-aab4692880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2b2e05-5200-4374-8533-659e77d86d4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1C664B-7847-4B10-8FB4-35D9348F2F6D}">
  <ds:schemaRefs>
    <ds:schemaRef ds:uri="4f8c14cd-b4e7-409a-aec3-aab4692880ed"/>
    <ds:schemaRef ds:uri="9d2b2e05-5200-4374-8533-659e77d86d4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3C6CF47-3A30-41DC-9C46-215BDE941B73}">
  <ds:schemaRefs>
    <ds:schemaRef ds:uri="http://www.w3.org/XML/1998/namespac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9d2b2e05-5200-4374-8533-659e77d86d41"/>
    <ds:schemaRef ds:uri="4f8c14cd-b4e7-409a-aec3-aab4692880ed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FCB0B21-739D-4BFF-B398-1F3C17EAFF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3057</TotalTime>
  <Words>319</Words>
  <Application>Microsoft Macintosh PowerPoint</Application>
  <PresentationFormat>Custom</PresentationFormat>
  <Paragraphs>57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Cambria</vt:lpstr>
      <vt:lpstr>Cambria Math</vt:lpstr>
      <vt:lpstr>Times</vt:lpstr>
      <vt:lpstr>Times New Roman</vt:lpstr>
      <vt:lpstr>Default Design</vt:lpstr>
      <vt:lpstr>PowerPoint Presentation</vt:lpstr>
      <vt:lpstr>PowerPoint Presentation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 D 36 by 54</dc:title>
  <dc:creator>Cindy Kranz</dc:creator>
  <cp:lastModifiedBy>Varner, Andrea (MU-Student)</cp:lastModifiedBy>
  <cp:revision>8</cp:revision>
  <cp:lastPrinted>2023-05-08T16:38:29Z</cp:lastPrinted>
  <dcterms:created xsi:type="dcterms:W3CDTF">2004-07-27T19:46:06Z</dcterms:created>
  <dcterms:modified xsi:type="dcterms:W3CDTF">2023-05-10T19:27:39Z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0x01010023BA311923E3364CACBEFDB7FFA735DF</vt:lpwstr>
  </property>
</Properties>
</file>